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embeddings/oleObject1.bin" ContentType="application/vnd.openxmlformats-officedocument.oleObject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53"/>
  </p:notesMasterIdLst>
  <p:sldIdLst>
    <p:sldId id="304" r:id="rId3"/>
    <p:sldId id="305" r:id="rId4"/>
    <p:sldId id="294" r:id="rId5"/>
    <p:sldId id="295" r:id="rId6"/>
    <p:sldId id="296" r:id="rId7"/>
    <p:sldId id="284" r:id="rId8"/>
    <p:sldId id="315" r:id="rId9"/>
    <p:sldId id="285" r:id="rId10"/>
    <p:sldId id="316" r:id="rId11"/>
    <p:sldId id="273" r:id="rId12"/>
    <p:sldId id="274" r:id="rId13"/>
    <p:sldId id="299" r:id="rId14"/>
    <p:sldId id="293" r:id="rId15"/>
    <p:sldId id="300" r:id="rId16"/>
    <p:sldId id="301" r:id="rId17"/>
    <p:sldId id="302" r:id="rId18"/>
    <p:sldId id="275" r:id="rId19"/>
    <p:sldId id="317" r:id="rId20"/>
    <p:sldId id="318" r:id="rId21"/>
    <p:sldId id="265" r:id="rId22"/>
    <p:sldId id="266" r:id="rId23"/>
    <p:sldId id="277" r:id="rId24"/>
    <p:sldId id="276" r:id="rId25"/>
    <p:sldId id="278" r:id="rId26"/>
    <p:sldId id="320" r:id="rId27"/>
    <p:sldId id="321" r:id="rId28"/>
    <p:sldId id="323" r:id="rId29"/>
    <p:sldId id="322" r:id="rId30"/>
    <p:sldId id="325" r:id="rId31"/>
    <p:sldId id="287" r:id="rId32"/>
    <p:sldId id="267" r:id="rId33"/>
    <p:sldId id="291" r:id="rId34"/>
    <p:sldId id="270" r:id="rId35"/>
    <p:sldId id="271" r:id="rId36"/>
    <p:sldId id="288" r:id="rId37"/>
    <p:sldId id="283" r:id="rId38"/>
    <p:sldId id="289" r:id="rId39"/>
    <p:sldId id="303" r:id="rId40"/>
    <p:sldId id="292" r:id="rId41"/>
    <p:sldId id="286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26" r:id="rId50"/>
    <p:sldId id="327" r:id="rId51"/>
    <p:sldId id="281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333300"/>
    <a:srgbClr val="008000"/>
    <a:srgbClr val="0000FF"/>
    <a:srgbClr val="FF0000"/>
    <a:srgbClr val="0099FF"/>
    <a:srgbClr val="0066FF"/>
    <a:srgbClr val="99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microsoft.com/office/2006/relationships/legacyDocTextInfo" Target="legacyDocTextInfo.bin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openxmlformats.org/officeDocument/2006/relationships/image" Target="../media/image117.emf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20B504-9AE1-470E-932A-62F88702AD2D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EE8285-5DA2-4702-BBE9-84A4DEFD9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92AFB16-3A82-4735-9A2D-B95F868160C7}" type="slidenum">
              <a:rPr lang="ru-RU" sz="1200">
                <a:latin typeface="+mn-lt"/>
              </a:rPr>
              <a:pPr algn="r">
                <a:defRPr/>
              </a:pPr>
              <a:t>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39916-1635-4473-A4C0-1C1776C41FB2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3079-E40C-42CB-A977-0E68D0BCE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2C0ED-2569-4D86-8AE4-0DE48D18693E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76454-7960-4B22-B8E2-FB5FC40E6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A680E-229F-4644-AFB1-3FBFFFA0AB3A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3B57-7B5E-4F0D-9CD1-881AE16C5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EE185-B1F8-44F9-85D0-7EDCC08BDA5D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32525-CE1F-46D4-96E4-B8E3FB823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098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098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6C82B-5C37-49DD-9D75-9F26F634DDF0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F3BF5-0301-4E3E-A501-B6A00A217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6873E-5AF2-4C8C-A5A7-D78AC7EB5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2F977-8E63-4C9E-A25C-705E54AAF05D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81DF5-1B43-4188-ADA4-81750146F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30F65-815D-4AE3-9E5B-F4614B7DDC7B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B63B5-7A65-460E-A529-B92AF4D5D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537BB-1DFB-4DDE-BB28-B9166E3F4105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16A34-95EA-44F1-8A29-037D4CC6A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A60BF-F547-449D-81CE-9A045BD4935E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6B829-EC21-413A-A567-C8CA7E8B1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4A5-C784-443A-AEFD-B524AFCA5832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7D216-3998-4EE9-B7CE-D9A0F9667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F10CF-5F47-4639-9787-B852A28ECCCA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D4C22-43C0-4D4E-B922-CF5769BB54D5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EEAFE-09E4-4B7A-9E2B-A2AA2C0409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A4881-CB58-43BE-97C8-160886F29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75B55-650B-436B-9C97-78D1B2E44665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C7B05-6F1F-48FB-B533-A782F7927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E6879-24A7-43FC-8591-E275CF14D8C5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C0BFE-ECE2-445E-900D-C53F46596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D49A9-0C48-4841-917C-56915FC8E24B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779B8-BEB6-43B1-B619-28EDC310E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A87A-14CF-40A7-86D5-0B966BC69A33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1486C-A12C-4ADF-B27C-16484A93004F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9138-E538-4A7A-97D5-E19CE3E4C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A4EEA-447D-4D88-B870-429E70293444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710D-C10E-4398-B47E-595AE422F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177AC-63D5-4BBF-B009-64B0C2310DC7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C901C-EA56-45FB-A840-A03DDB8FC4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8137F-BCC6-4F76-94D9-E56A3D8B432F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5D9B8-BA50-40E1-ACEE-D31A29624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D9B98-8CC7-4D9E-8FCF-01ACA6CE98A0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6771C-8A56-4B47-A92F-903D6CAB8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6B8C5-0F6E-414E-BA4A-C6FD9286153C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EE4F0-B7F2-4444-91E9-D6B2E5441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6053F-835C-4C5A-82A3-8507CE4EA6CD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FFB0F-EF95-401B-90ED-6DD7A3761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0C14FB-E980-4D78-BC95-7AEDBAC7148B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E5FD1F-A222-428D-957F-457A45685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86" r:id="rId9"/>
    <p:sldLayoutId id="2147483667" r:id="rId10"/>
    <p:sldLayoutId id="2147483666" r:id="rId11"/>
    <p:sldLayoutId id="2147483665" r:id="rId12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3993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5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996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996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996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6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734BFAE5-328D-4D28-98E9-474EEE7B7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996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D649284-48BD-4255-B547-CCA3C8CDAE2F}" type="datetimeFigureOut">
              <a:rPr lang="ru-RU"/>
              <a:pPr>
                <a:defRPr/>
              </a:pPr>
              <a:t>11.03.2013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iccomp2000.files.wordpress.com/2008/12/acer-aspire-x1200-desktop.jpg?w=450&amp;h=375" TargetMode="External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34.png"/><Relationship Id="rId7" Type="http://schemas.openxmlformats.org/officeDocument/2006/relationships/image" Target="../media/image36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6.png"/><Relationship Id="rId7" Type="http://schemas.openxmlformats.org/officeDocument/2006/relationships/image" Target="../media/image31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image" Target="../media/image43.wmf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ivanpobeda.ru/photos/tech/robot_girl.jpg" TargetMode="External"/><Relationship Id="rId11" Type="http://schemas.openxmlformats.org/officeDocument/2006/relationships/image" Target="../media/image56.wmf"/><Relationship Id="rId5" Type="http://schemas.openxmlformats.org/officeDocument/2006/relationships/image" Target="../media/image51.jpeg"/><Relationship Id="rId10" Type="http://schemas.openxmlformats.org/officeDocument/2006/relationships/image" Target="../media/image55.wmf"/><Relationship Id="rId4" Type="http://schemas.openxmlformats.org/officeDocument/2006/relationships/image" Target="../media/image50.png"/><Relationship Id="rId9" Type="http://schemas.openxmlformats.org/officeDocument/2006/relationships/image" Target="../media/image5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8.jpeg"/><Relationship Id="rId7" Type="http://schemas.openxmlformats.org/officeDocument/2006/relationships/image" Target="../media/image62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6.wmf"/><Relationship Id="rId5" Type="http://schemas.openxmlformats.org/officeDocument/2006/relationships/image" Target="../media/image60.jpeg"/><Relationship Id="rId10" Type="http://schemas.openxmlformats.org/officeDocument/2006/relationships/image" Target="../media/image31.wmf"/><Relationship Id="rId4" Type="http://schemas.openxmlformats.org/officeDocument/2006/relationships/image" Target="../media/image59.wmf"/><Relationship Id="rId9" Type="http://schemas.openxmlformats.org/officeDocument/2006/relationships/image" Target="../media/image6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hyperlink" Target="http://technoportal.ua/img/Modem.jpg" TargetMode="External"/><Relationship Id="rId7" Type="http://schemas.openxmlformats.org/officeDocument/2006/relationships/image" Target="../media/image70.w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://www.foroffice.ru/upload/iblock/8b7/expression10000xl.jpg" TargetMode="External"/><Relationship Id="rId4" Type="http://schemas.openxmlformats.org/officeDocument/2006/relationships/image" Target="../media/image68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4.xml"/><Relationship Id="rId3" Type="http://schemas.openxmlformats.org/officeDocument/2006/relationships/slide" Target="slide3.xml"/><Relationship Id="rId7" Type="http://schemas.openxmlformats.org/officeDocument/2006/relationships/slide" Target="slide23.xml"/><Relationship Id="rId12" Type="http://schemas.openxmlformats.org/officeDocument/2006/relationships/image" Target="../media/image7.wmf"/><Relationship Id="rId17" Type="http://schemas.openxmlformats.org/officeDocument/2006/relationships/slide" Target="slide29.xml"/><Relationship Id="rId2" Type="http://schemas.openxmlformats.org/officeDocument/2006/relationships/image" Target="../media/image6.jpeg"/><Relationship Id="rId16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34.xml"/><Relationship Id="rId5" Type="http://schemas.openxmlformats.org/officeDocument/2006/relationships/slide" Target="slide20.xml"/><Relationship Id="rId15" Type="http://schemas.openxmlformats.org/officeDocument/2006/relationships/slide" Target="slide41.xml"/><Relationship Id="rId10" Type="http://schemas.openxmlformats.org/officeDocument/2006/relationships/slide" Target="slide8.xml"/><Relationship Id="rId4" Type="http://schemas.openxmlformats.org/officeDocument/2006/relationships/slide" Target="slide17.xml"/><Relationship Id="rId9" Type="http://schemas.openxmlformats.org/officeDocument/2006/relationships/slide" Target="slide30.xml"/><Relationship Id="rId14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upload.wikimedia.org/wikipedia/commons/c/cc/Modified-pc-case.pn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wmf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wmf"/><Relationship Id="rId2" Type="http://schemas.openxmlformats.org/officeDocument/2006/relationships/hyperlink" Target="http://www.3dnews.ru/documents/news5/20041109_lg_1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ima.hunter.cuny.edu/~fengs/SOCHIST/images/key.gif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66.wmf"/><Relationship Id="rId7" Type="http://schemas.openxmlformats.org/officeDocument/2006/relationships/image" Target="../media/image88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9.wmf"/><Relationship Id="rId4" Type="http://schemas.openxmlformats.org/officeDocument/2006/relationships/image" Target="../media/image87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modeladmin.shop.by/files/genius_netscroll_100_ps2_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wmf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informatschool4.ucoz.ru/106289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wmf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technoportal.ua/img/Modem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wmf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foroffice.ru/upload/iblock/8b7/expression10000xl.jp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logitech.com/repository/104/jpg/505.1.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wmf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w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3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54.w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.wmf"/><Relationship Id="rId3" Type="http://schemas.openxmlformats.org/officeDocument/2006/relationships/image" Target="../media/image124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png"/><Relationship Id="rId4" Type="http://schemas.openxmlformats.org/officeDocument/2006/relationships/image" Target="../media/image125.png"/><Relationship Id="rId9" Type="http://schemas.openxmlformats.org/officeDocument/2006/relationships/image" Target="../media/image129.gif"/><Relationship Id="rId1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2.jpeg"/><Relationship Id="rId7" Type="http://schemas.openxmlformats.org/officeDocument/2006/relationships/image" Target="../media/image22.wmf"/><Relationship Id="rId2" Type="http://schemas.openxmlformats.org/officeDocument/2006/relationships/hyperlink" Target="http://siccomp2000.files.wordpress.com/2008/12/acer-aspire-x1200-desktop.jpg?w=450&amp;h=3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-main-pic" descr="Картинка 12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700213"/>
            <a:ext cx="72866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Содержимое 4"/>
          <p:cNvSpPr>
            <a:spLocks/>
          </p:cNvSpPr>
          <p:nvPr/>
        </p:nvSpPr>
        <p:spPr bwMode="auto">
          <a:xfrm>
            <a:off x="250825" y="5949950"/>
            <a:ext cx="86423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>
                <a:latin typeface="Constantia" pitchFamily="18" charset="0"/>
              </a:rPr>
              <a:t> В</a:t>
            </a:r>
            <a:r>
              <a:rPr lang="ru-RU" sz="2600"/>
              <a:t>ыполнил преподаватель ИВТ И.Н. Белицкий</a:t>
            </a:r>
            <a:r>
              <a:rPr lang="ru-RU" sz="2600">
                <a:latin typeface="Constantia" pitchFamily="18" charset="0"/>
              </a:rPr>
              <a:t> </a:t>
            </a:r>
            <a:endParaRPr lang="ru-RU" sz="2600"/>
          </a:p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/>
          </a:p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>
              <a:latin typeface="Constantia" pitchFamily="18" charset="0"/>
            </a:endParaRPr>
          </a:p>
        </p:txBody>
      </p:sp>
      <p:pic>
        <p:nvPicPr>
          <p:cNvPr id="27652" name="Picture 5" descr="Igor Белицки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1412875"/>
            <a:ext cx="11731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6" descr="35M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8625" y="2276475"/>
            <a:ext cx="26050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robocam_rotation_sx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0650" y="1412875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WordArt 8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8569325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ГЛАВНЫЕ УСТРОЙСТВА КОМПЬЮТЕРА: БАЗОВЫЙ КОМПЛЕКС ПК</a:t>
            </a:r>
          </a:p>
        </p:txBody>
      </p:sp>
      <p:sp>
        <p:nvSpPr>
          <p:cNvPr id="27657" name="WordArt 9"/>
          <p:cNvSpPr>
            <a:spLocks noChangeArrowheads="1" noChangeShapeType="1" noTextEdit="1"/>
          </p:cNvSpPr>
          <p:nvPr/>
        </p:nvSpPr>
        <p:spPr bwMode="auto">
          <a:xfrm>
            <a:off x="2411413" y="1052513"/>
            <a:ext cx="5113337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УЧЕБНИК ПО ИНФОРМАТИКЕ</a:t>
            </a:r>
          </a:p>
        </p:txBody>
      </p:sp>
    </p:spTree>
  </p:cSld>
  <p:clrMapOvr>
    <a:masterClrMapping/>
  </p:clrMapOvr>
  <p:transition spd="slow" advClick="0">
    <p:sndAc>
      <p:stSnd loop="1">
        <p:snd r:embed="rId2" name="Modena&amp;Audin-Mystical Forc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27656" grpId="0" animBg="1"/>
      <p:bldP spid="276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xfrm>
            <a:off x="179388" y="1341438"/>
            <a:ext cx="7056437" cy="23034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200" smtClean="0">
                <a:solidFill>
                  <a:schemeClr val="accent1"/>
                </a:solidFill>
                <a:latin typeface="Arial" charset="0"/>
              </a:rPr>
              <a:t>Компьютеры можно классифицировать так: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>
                <a:solidFill>
                  <a:schemeClr val="accent1"/>
                </a:solidFill>
                <a:latin typeface="Arial" charset="0"/>
              </a:rPr>
              <a:t>МАЛЫЕ И СВЕРХМАЛЫЕ КОМПЬЮТЕРЫ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>
                <a:solidFill>
                  <a:schemeClr val="accent1"/>
                </a:solidFill>
                <a:latin typeface="Arial" charset="0"/>
              </a:rPr>
              <a:t>НОСИМЫЕ ПЕРСОНАЛЬНЫЕ КОМПЬЮТЕРЫ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>
                <a:solidFill>
                  <a:schemeClr val="accent1"/>
                </a:solidFill>
                <a:latin typeface="Arial" charset="0"/>
              </a:rPr>
              <a:t>НАСТОЛЬНЫЕ КОМПЬЮТЕРЫ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>
                <a:solidFill>
                  <a:schemeClr val="accent1"/>
                </a:solidFill>
                <a:latin typeface="Arial" charset="0"/>
              </a:rPr>
              <a:t>ПРОМЫШЛЕННЫЕ КОМПЬЮТЕРЫ</a:t>
            </a:r>
          </a:p>
          <a:p>
            <a:pPr eaLnBrk="1" hangingPunct="1">
              <a:lnSpc>
                <a:spcPct val="80000"/>
              </a:lnSpc>
            </a:pPr>
            <a:r>
              <a:rPr lang="ru-RU" sz="2200" smtClean="0">
                <a:solidFill>
                  <a:schemeClr val="accent1"/>
                </a:solidFill>
                <a:latin typeface="Arial" charset="0"/>
              </a:rPr>
              <a:t>БОЛЬШИЕ КОМПЬЮТЕРНЫЕ СТАНЦИИ-СЕРВЕРЫ</a:t>
            </a:r>
          </a:p>
          <a:p>
            <a:pPr eaLnBrk="1" hangingPunct="1">
              <a:lnSpc>
                <a:spcPct val="80000"/>
              </a:lnSpc>
            </a:pPr>
            <a:endParaRPr lang="ru-RU" sz="2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200" smtClean="0">
              <a:latin typeface="Arial" charset="0"/>
            </a:endParaRPr>
          </a:p>
        </p:txBody>
      </p:sp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1412875"/>
            <a:ext cx="1873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573463"/>
            <a:ext cx="17335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2924175"/>
            <a:ext cx="187325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5513" y="3429000"/>
            <a:ext cx="4392612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5229225"/>
            <a:ext cx="1871663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0" descr="COMP05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4724400"/>
            <a:ext cx="2084387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PALMTOP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0063" y="3357563"/>
            <a:ext cx="11461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WordArt 13"/>
          <p:cNvSpPr>
            <a:spLocks noChangeArrowheads="1" noChangeShapeType="1" noTextEdit="1"/>
          </p:cNvSpPr>
          <p:nvPr/>
        </p:nvSpPr>
        <p:spPr bwMode="auto">
          <a:xfrm rot="300786">
            <a:off x="-252413" y="333375"/>
            <a:ext cx="84597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Классификация компьютеров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5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7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323850" y="404813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000" smtClean="0">
                <a:solidFill>
                  <a:schemeClr val="accent1"/>
                </a:solidFill>
                <a:latin typeface="Arial" charset="0"/>
              </a:rPr>
              <a:t>Область применения компьютеров, вычислительной техники, инструментов и новых компьютерных технологий</a:t>
            </a:r>
          </a:p>
        </p:txBody>
      </p:sp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557338"/>
            <a:ext cx="43561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4313"/>
            <a:ext cx="4787900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3"/>
          <p:cNvSpPr>
            <a:spLocks/>
          </p:cNvSpPr>
          <p:nvPr/>
        </p:nvSpPr>
        <p:spPr bwMode="auto">
          <a:xfrm>
            <a:off x="323850" y="4508500"/>
            <a:ext cx="83629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/>
              <a:t>Компьютеры применяются повсеместно для того, чтобы максимально облегчить, упростить и автоматизировать труд людей: сам процесс сбора, анализа, хранения и обмена информацией, необходимой для понимания объектов, процессов и явлений в окружающем нас мире с целью наилучшего приспособления к условиям среды. </a:t>
            </a:r>
          </a:p>
        </p:txBody>
      </p:sp>
      <p:pic>
        <p:nvPicPr>
          <p:cNvPr id="36872" name="Picture 8" descr="PCFA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3402013"/>
            <a:ext cx="18002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9" descr="25R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1125538"/>
            <a:ext cx="1409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7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368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35M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4508500"/>
            <a:ext cx="20288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comp1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4221163"/>
            <a:ext cx="1366838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PALMT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5445125"/>
            <a:ext cx="17272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информа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16013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WordArt 13"/>
          <p:cNvSpPr>
            <a:spLocks noChangeArrowheads="1" noChangeShapeType="1" noTextEdit="1"/>
          </p:cNvSpPr>
          <p:nvPr/>
        </p:nvSpPr>
        <p:spPr bwMode="auto">
          <a:xfrm rot="300786">
            <a:off x="466725" y="53975"/>
            <a:ext cx="76168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Эволюция компьютеров</a:t>
            </a:r>
          </a:p>
        </p:txBody>
      </p:sp>
      <p:pic>
        <p:nvPicPr>
          <p:cNvPr id="37896" name="Picture 8" descr="BSNSS0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2924175"/>
            <a:ext cx="16144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9" descr="COMP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79388" y="5661025"/>
            <a:ext cx="9731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0" descr="COMP0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017838"/>
            <a:ext cx="10414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27" descr="COMP04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7625" y="5445125"/>
            <a:ext cx="12239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 descr="robocam_rotation_sx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01013" y="4508500"/>
            <a:ext cx="7921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420938"/>
            <a:ext cx="701992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4868863"/>
            <a:ext cx="61833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 descr="PEOPL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0288" y="4437063"/>
            <a:ext cx="1627187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572452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924175"/>
            <a:ext cx="5329237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941888"/>
            <a:ext cx="3708400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Робот-манекенщица из Японии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5867400" y="544513"/>
            <a:ext cx="302895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андрои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08500"/>
            <a:ext cx="170338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9" descr="BSNSS06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877050" y="3141663"/>
            <a:ext cx="205105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10" descr="BSNSS05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0" y="3068638"/>
            <a:ext cx="16192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1" descr="BSNSS06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76600" y="4999038"/>
            <a:ext cx="2087563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2" descr="BSNSS04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47813" y="5176838"/>
            <a:ext cx="1871662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3" name="Заголовок 1"/>
          <p:cNvSpPr>
            <a:spLocks/>
          </p:cNvSpPr>
          <p:nvPr/>
        </p:nvSpPr>
        <p:spPr bwMode="auto">
          <a:xfrm>
            <a:off x="0" y="0"/>
            <a:ext cx="874871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2300">
                <a:solidFill>
                  <a:schemeClr val="accent1"/>
                </a:solidFill>
                <a:latin typeface="Calibri" pitchFamily="34" charset="0"/>
              </a:rPr>
              <a:t>Развитие компьютерной техники, инструментов и технологий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2"/>
          <p:cNvSpPr>
            <a:spLocks noGrp="1"/>
          </p:cNvSpPr>
          <p:nvPr>
            <p:ph idx="4294967295"/>
          </p:nvPr>
        </p:nvSpPr>
        <p:spPr>
          <a:xfrm>
            <a:off x="468313" y="404813"/>
            <a:ext cx="8229600" cy="165576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800" b="1" i="1" smtClean="0">
                <a:solidFill>
                  <a:srgbClr val="FF0000"/>
                </a:solidFill>
              </a:rPr>
              <a:t>Компьютерные инструменты</a:t>
            </a:r>
            <a:r>
              <a:rPr lang="ru-RU" sz="1800" smtClean="0"/>
              <a:t> – это множество технических средств, приборов, машин, механизмов и оборудования, которые, в совокупности с программным обеспечением, предназначены для того, чтобы , чтобы максимально облегчить, упростить и автоматизировать сам процесс обработки данных (сведений об объектах и процессах, происходящих в окружающем мире).</a:t>
            </a:r>
            <a:r>
              <a:rPr lang="ru-RU" sz="2000" smtClean="0"/>
              <a:t> 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989138"/>
            <a:ext cx="6264275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dah610дик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565400"/>
            <a:ext cx="9906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G08016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5550" y="2492375"/>
            <a:ext cx="15684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iFP_180TCплэйе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6188" y="5157788"/>
            <a:ext cx="108108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quickcam_travel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80975" y="5445125"/>
            <a:ext cx="14763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G080167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7625" y="1773238"/>
            <a:ext cx="1223963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933825"/>
            <a:ext cx="1301750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0" descr="G080172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24750" y="4149725"/>
            <a:ext cx="136683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27" descr="COMP04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04138" y="5443538"/>
            <a:ext cx="1439862" cy="141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SNSS07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0" y="1268413"/>
            <a:ext cx="144145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WordArt 14"/>
          <p:cNvSpPr>
            <a:spLocks noChangeArrowheads="1" noChangeShapeType="1" noTextEdit="1"/>
          </p:cNvSpPr>
          <p:nvPr/>
        </p:nvSpPr>
        <p:spPr bwMode="auto">
          <a:xfrm>
            <a:off x="2484438" y="0"/>
            <a:ext cx="4319587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Инструментарий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323850" y="1268413"/>
            <a:ext cx="8569325" cy="13684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200" smtClean="0">
                <a:latin typeface="Arial" charset="0"/>
              </a:rPr>
              <a:t>При всем многообразии технических средств (механизмов, устройств и оборудования), составляющих систему ПК, все приборы в системе ПК можно разбить на 2 группы:</a:t>
            </a:r>
          </a:p>
        </p:txBody>
      </p:sp>
      <p:sp>
        <p:nvSpPr>
          <p:cNvPr id="37891" name="Содержимое 2"/>
          <p:cNvSpPr>
            <a:spLocks/>
          </p:cNvSpPr>
          <p:nvPr/>
        </p:nvSpPr>
        <p:spPr bwMode="auto">
          <a:xfrm>
            <a:off x="323850" y="3860800"/>
            <a:ext cx="3251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>
                <a:latin typeface="Constantia" pitchFamily="18" charset="0"/>
              </a:rPr>
              <a:t>  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FF0000"/>
                </a:solidFill>
              </a:rPr>
              <a:t>1) Системный блок,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0000FF"/>
                </a:solidFill>
              </a:rPr>
              <a:t>2) Монитор,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008000"/>
                </a:solidFill>
              </a:rPr>
              <a:t>3) Клавиатура печати</a:t>
            </a:r>
          </a:p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/>
              <a:t>Без них задача не</a:t>
            </a:r>
          </a:p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/>
              <a:t>может быть решена в</a:t>
            </a:r>
          </a:p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/>
              <a:t>принципе.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200">
              <a:latin typeface="Constantia" pitchFamily="18" charset="0"/>
            </a:endParaRPr>
          </a:p>
        </p:txBody>
      </p:sp>
      <p:sp>
        <p:nvSpPr>
          <p:cNvPr id="37892" name="Содержимое 2"/>
          <p:cNvSpPr>
            <a:spLocks/>
          </p:cNvSpPr>
          <p:nvPr/>
        </p:nvSpPr>
        <p:spPr bwMode="auto">
          <a:xfrm>
            <a:off x="4932363" y="3789363"/>
            <a:ext cx="3251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>
                <a:latin typeface="Constantia" pitchFamily="18" charset="0"/>
              </a:rPr>
              <a:t>  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FF0000"/>
                </a:solidFill>
              </a:rPr>
              <a:t>1) Звуковые колонки,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0000FF"/>
                </a:solidFill>
              </a:rPr>
              <a:t>2) Манипулятор мышь,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333300"/>
                </a:solidFill>
              </a:rPr>
              <a:t>3) Принтер,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>
                <a:solidFill>
                  <a:srgbClr val="008000"/>
                </a:solidFill>
              </a:rPr>
              <a:t>4) Сканер и др.</a:t>
            </a:r>
          </a:p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200"/>
          </a:p>
        </p:txBody>
      </p:sp>
      <p:sp>
        <p:nvSpPr>
          <p:cNvPr id="37893" name="Rectangle 6"/>
          <p:cNvSpPr>
            <a:spLocks/>
          </p:cNvSpPr>
          <p:nvPr/>
        </p:nvSpPr>
        <p:spPr bwMode="auto">
          <a:xfrm>
            <a:off x="3492500" y="5661025"/>
            <a:ext cx="5435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200"/>
              <a:t>Все они предназначены для того, чтобы облегчить и автоматизировать сам процесс обработки данных.</a:t>
            </a:r>
          </a:p>
        </p:txBody>
      </p:sp>
      <p:pic>
        <p:nvPicPr>
          <p:cNvPr id="37894" name="Picture 7" descr="CPU0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801938"/>
            <a:ext cx="20875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 descr="система П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636838"/>
            <a:ext cx="32956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WordArt 9"/>
          <p:cNvSpPr>
            <a:spLocks noChangeArrowheads="1" noChangeShapeType="1" noTextEdit="1"/>
          </p:cNvSpPr>
          <p:nvPr/>
        </p:nvSpPr>
        <p:spPr bwMode="auto">
          <a:xfrm>
            <a:off x="395288" y="2349500"/>
            <a:ext cx="3384550" cy="498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Базовый комплекс</a:t>
            </a:r>
          </a:p>
        </p:txBody>
      </p:sp>
      <p:sp>
        <p:nvSpPr>
          <p:cNvPr id="37897" name="WordArt 10"/>
          <p:cNvSpPr>
            <a:spLocks noChangeArrowheads="1" noChangeShapeType="1" noTextEdit="1"/>
          </p:cNvSpPr>
          <p:nvPr/>
        </p:nvSpPr>
        <p:spPr bwMode="auto">
          <a:xfrm rot="385898">
            <a:off x="4211638" y="2276475"/>
            <a:ext cx="3960812" cy="411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Impact"/>
              </a:rPr>
              <a:t>Периферия</a:t>
            </a:r>
          </a:p>
        </p:txBody>
      </p:sp>
      <p:pic>
        <p:nvPicPr>
          <p:cNvPr id="37901" name="Picture 13" descr="G01711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3860800"/>
            <a:ext cx="216058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WordArt 12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Раздел 2.</a:t>
            </a:r>
          </a:p>
        </p:txBody>
      </p:sp>
      <p:sp>
        <p:nvSpPr>
          <p:cNvPr id="45069" name="WordArt 13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79930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Главные устройства системы ПК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6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1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6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6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1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6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25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  <p:bldP spid="37891" grpId="0"/>
      <p:bldP spid="37892" grpId="0"/>
      <p:bldP spid="37893" grpId="0"/>
      <p:bldP spid="37896" grpId="0" animBg="1"/>
      <p:bldP spid="37897" grpId="0" animBg="1"/>
      <p:bldP spid="45068" grpId="0" animBg="1"/>
      <p:bldP spid="450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/>
          </p:cNvSpPr>
          <p:nvPr>
            <p:ph type="body" idx="1"/>
          </p:nvPr>
        </p:nvSpPr>
        <p:spPr>
          <a:xfrm>
            <a:off x="0" y="3357563"/>
            <a:ext cx="8964613" cy="37163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 smtClean="0">
                <a:solidFill>
                  <a:srgbClr val="FF0000"/>
                </a:solidFill>
              </a:rPr>
              <a:t>Главные устройства</a:t>
            </a:r>
            <a:r>
              <a:rPr lang="ru-RU" sz="1800" smtClean="0"/>
              <a:t> системы ПК составляют: </a:t>
            </a:r>
            <a:r>
              <a:rPr lang="ru-RU" sz="1800" b="1" i="1" smtClean="0">
                <a:solidFill>
                  <a:srgbClr val="FF0000"/>
                </a:solidFill>
              </a:rPr>
              <a:t>системный блок, монитор и клавиатура печати</a:t>
            </a:r>
            <a:r>
              <a:rPr lang="ru-RU" sz="1800" smtClean="0"/>
              <a:t>. В новейших малых и сверхмалых носимых компьютерах все они базируются на одной платформе. Остальные приборы: манипулятор мышь (трекбол), динамики (звуковые колонки), выносной, или встроенный микрофон, головные телефоны (наушники), принтер, сканер, копир, цифровая фото\видеокамера и др. составляют </a:t>
            </a:r>
            <a:r>
              <a:rPr lang="ru-RU" sz="1800" b="1" i="1" smtClean="0">
                <a:solidFill>
                  <a:srgbClr val="FF0000"/>
                </a:solidFill>
              </a:rPr>
              <a:t>периферию</a:t>
            </a:r>
            <a:r>
              <a:rPr lang="ru-RU" sz="1800" smtClean="0"/>
              <a:t> системы ПК. 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При этом следует понимать, что если типовая задача не является особенно сложной, то для её решения не требуются многочисленные сложные приборы, машины и механизмы: достаточно определенного базового набора инструментов, которые входят в систему ПК. Напомню, что к ним относятся системный блок, монитор и клавиатура печати. С их помощью можно осуществить весь технологический цикл обработки информации, начиная от ввода данных в память ПК и заканчивая выводом информации для ее просмотра, редактирования (корректирования) и использования по целевому назначению (для принятия управленческого решения). </a:t>
            </a:r>
          </a:p>
        </p:txBody>
      </p:sp>
      <p:sp>
        <p:nvSpPr>
          <p:cNvPr id="77828" name="WordArt 4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2.1.</a:t>
            </a:r>
          </a:p>
        </p:txBody>
      </p:sp>
      <p:sp>
        <p:nvSpPr>
          <p:cNvPr id="77829" name="WordArt 5"/>
          <p:cNvSpPr>
            <a:spLocks noChangeArrowheads="1" noChangeShapeType="1" noTextEdit="1"/>
          </p:cNvSpPr>
          <p:nvPr/>
        </p:nvSpPr>
        <p:spPr bwMode="auto">
          <a:xfrm>
            <a:off x="468313" y="620713"/>
            <a:ext cx="8497887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Понятие главных и периферийных устройств</a:t>
            </a:r>
          </a:p>
        </p:txBody>
      </p:sp>
      <p:sp>
        <p:nvSpPr>
          <p:cNvPr id="77830" name="WordArt 6"/>
          <p:cNvSpPr>
            <a:spLocks noChangeArrowheads="1" noChangeShapeType="1" noTextEdit="1"/>
          </p:cNvSpPr>
          <p:nvPr/>
        </p:nvSpPr>
        <p:spPr bwMode="auto">
          <a:xfrm>
            <a:off x="2555875" y="10525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в системе ПК</a:t>
            </a: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412875"/>
            <a:ext cx="5329238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i-main-pic" descr="Картинка 15 из 96000">
            <a:hlinkClick r:id="rId3"/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2708275"/>
            <a:ext cx="147637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i-main-pic" descr="Картинка 56 из 96000">
            <a:hlinkClick r:id="rId5"/>
          </p:cNvPr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052513"/>
            <a:ext cx="1878012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 descr="G08017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31913" y="2205038"/>
            <a:ext cx="80645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G080169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1725" y="1125538"/>
            <a:ext cx="15144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quickcam_travel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2382838"/>
            <a:ext cx="133191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8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  <p:bldP spid="77828" grpId="0" animBg="1"/>
      <p:bldP spid="77829" grpId="0" animBg="1"/>
      <p:bldP spid="778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1"/>
          </p:nvPr>
        </p:nvSpPr>
        <p:spPr>
          <a:xfrm>
            <a:off x="0" y="2636838"/>
            <a:ext cx="9144000" cy="4537075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800" b="1" i="1" smtClean="0">
                <a:solidFill>
                  <a:srgbClr val="0066FF"/>
                </a:solidFill>
              </a:rPr>
              <a:t>Компьютер</a:t>
            </a:r>
            <a:r>
              <a:rPr lang="ru-RU" sz="1800" smtClean="0"/>
              <a:t> – это сложный, многофункциональный инструмент-исполнитель, при помощи которого можно существенно облегчить, упростить, и автоматизировать сам процесс обработки информации по технологии информационного производства. </a:t>
            </a:r>
          </a:p>
          <a:p>
            <a:pPr algn="ctr">
              <a:lnSpc>
                <a:spcPct val="80000"/>
              </a:lnSpc>
            </a:pPr>
            <a:r>
              <a:rPr lang="ru-RU" sz="1800" smtClean="0"/>
              <a:t>В отличие от простых приборов, этот инструмент состоит из нескольких компонентов. Конфигурацию и состав оборудования системы ПК можно гибко изменять по мере необходимости. Тем не менее, существует понятие </a:t>
            </a:r>
            <a:r>
              <a:rPr lang="ru-RU" sz="1800" b="1" i="1" smtClean="0"/>
              <a:t>базовой конфигурации</a:t>
            </a:r>
            <a:r>
              <a:rPr lang="ru-RU" sz="1800" smtClean="0"/>
              <a:t>, которую считают </a:t>
            </a:r>
            <a:r>
              <a:rPr lang="ru-RU" sz="1800" i="1" smtClean="0"/>
              <a:t>типовой</a:t>
            </a:r>
            <a:r>
              <a:rPr lang="ru-RU" sz="1800" smtClean="0"/>
              <a:t>.[1] В таком комплекте компьютер обычно поставляется. </a:t>
            </a:r>
          </a:p>
          <a:p>
            <a:pPr algn="ctr">
              <a:lnSpc>
                <a:spcPct val="80000"/>
              </a:lnSpc>
            </a:pPr>
            <a:r>
              <a:rPr lang="ru-RU" sz="2000" b="1" smtClean="0">
                <a:solidFill>
                  <a:srgbClr val="0066FF"/>
                </a:solidFill>
              </a:rPr>
              <a:t>Базовый комплекс</a:t>
            </a:r>
            <a:r>
              <a:rPr lang="ru-RU" sz="1800" b="1" smtClean="0">
                <a:solidFill>
                  <a:srgbClr val="FF0000"/>
                </a:solidFill>
              </a:rPr>
              <a:t> (главные устройства)</a:t>
            </a:r>
            <a:r>
              <a:rPr lang="ru-RU" sz="1800" smtClean="0"/>
              <a:t> этой системы составляют: </a:t>
            </a:r>
            <a:r>
              <a:rPr lang="ru-RU" sz="1800" b="1" i="1" smtClean="0">
                <a:solidFill>
                  <a:srgbClr val="FF0000"/>
                </a:solidFill>
              </a:rPr>
              <a:t>системный блок, монитор и клавиатура печати</a:t>
            </a:r>
            <a:r>
              <a:rPr lang="ru-RU" sz="1800" smtClean="0"/>
              <a:t>. В новейших малых и сверхмалых носимых компьютерах все они базируются на одной платформе. Остальные приборы: манипулятор мышь (трекбол), динамики (звуковые колонки), выносной, или встроенный микрофон, головные телефоны (наушники), принтер, сканер, копир, цифровая фото\видеокамера и др. составляют </a:t>
            </a:r>
            <a:r>
              <a:rPr lang="ru-RU" sz="1800" b="1" i="1" smtClean="0">
                <a:solidFill>
                  <a:srgbClr val="0066FF"/>
                </a:solidFill>
              </a:rPr>
              <a:t>периферию</a:t>
            </a:r>
            <a:r>
              <a:rPr lang="ru-RU" sz="1800" smtClean="0"/>
              <a:t> системы ПК. </a:t>
            </a:r>
          </a:p>
          <a:p>
            <a:pPr algn="ctr">
              <a:lnSpc>
                <a:spcPct val="80000"/>
              </a:lnSpc>
              <a:buFont typeface="Wingdings 2" pitchFamily="18" charset="2"/>
              <a:buNone/>
            </a:pPr>
            <a:r>
              <a:rPr lang="ru-RU" sz="1700" smtClean="0"/>
              <a:t>     [1] Базовая аппаратная конфигурация компьютера - http://eco.sutd.ru/Study/Informat/W98/Devices.html#PC</a:t>
            </a:r>
          </a:p>
        </p:txBody>
      </p:sp>
      <p:sp>
        <p:nvSpPr>
          <p:cNvPr id="78852" name="WordArt 4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2.2.</a:t>
            </a:r>
          </a:p>
        </p:txBody>
      </p:sp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80645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Базовый комплекс системы ПК</a:t>
            </a:r>
          </a:p>
        </p:txBody>
      </p:sp>
      <p:pic>
        <p:nvPicPr>
          <p:cNvPr id="52251" name="Picture 27" descr="COMP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052513"/>
            <a:ext cx="1655762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9" descr="COMP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692275" y="1125538"/>
            <a:ext cx="1655763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8" descr="П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052513"/>
            <a:ext cx="18732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5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25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45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2" grpId="0" animBg="1"/>
      <p:bldP spid="788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P_21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692150"/>
            <a:ext cx="2087562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1557338"/>
            <a:ext cx="3025775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273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Главные устройства ПК Введение</a:t>
            </a:r>
          </a:p>
        </p:txBody>
      </p:sp>
      <p:sp>
        <p:nvSpPr>
          <p:cNvPr id="28676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3068638"/>
            <a:ext cx="3025775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7" name="AutoShape 14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2278063"/>
            <a:ext cx="2952750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8" name="Text Box 15"/>
          <p:cNvSpPr txBox="1">
            <a:spLocks noChangeArrowheads="1"/>
          </p:cNvSpPr>
          <p:nvPr/>
        </p:nvSpPr>
        <p:spPr bwMode="auto">
          <a:xfrm>
            <a:off x="3924300" y="2420938"/>
            <a:ext cx="2663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Системный блок</a:t>
            </a:r>
          </a:p>
        </p:txBody>
      </p:sp>
      <p:sp>
        <p:nvSpPr>
          <p:cNvPr id="28679" name="AutoShape 16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2998788"/>
            <a:ext cx="2952750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0" name="Text Box 17"/>
          <p:cNvSpPr txBox="1">
            <a:spLocks noChangeArrowheads="1"/>
          </p:cNvSpPr>
          <p:nvPr/>
        </p:nvSpPr>
        <p:spPr bwMode="auto">
          <a:xfrm>
            <a:off x="3851275" y="3141663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Монитор</a:t>
            </a:r>
          </a:p>
        </p:txBody>
      </p:sp>
      <p:sp>
        <p:nvSpPr>
          <p:cNvPr id="28681" name="AutoShape 18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3717925"/>
            <a:ext cx="2952750" cy="649288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2" name="Text Box 19"/>
          <p:cNvSpPr txBox="1">
            <a:spLocks noChangeArrowheads="1"/>
          </p:cNvSpPr>
          <p:nvPr/>
        </p:nvSpPr>
        <p:spPr bwMode="auto">
          <a:xfrm>
            <a:off x="3851275" y="379095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Клавиатура печати</a:t>
            </a:r>
          </a:p>
        </p:txBody>
      </p:sp>
      <p:sp>
        <p:nvSpPr>
          <p:cNvPr id="28683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5230813"/>
            <a:ext cx="2952750" cy="649287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4" name="Text Box 22"/>
          <p:cNvSpPr txBox="1">
            <a:spLocks noChangeArrowheads="1"/>
          </p:cNvSpPr>
          <p:nvPr/>
        </p:nvSpPr>
        <p:spPr bwMode="auto">
          <a:xfrm>
            <a:off x="3924300" y="5375275"/>
            <a:ext cx="259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Принтер</a:t>
            </a:r>
          </a:p>
        </p:txBody>
      </p:sp>
      <p:sp>
        <p:nvSpPr>
          <p:cNvPr id="28685" name="AutoShape 23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4438650"/>
            <a:ext cx="2952750" cy="719138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3924300" y="4654550"/>
            <a:ext cx="2592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Компьютерная мышь</a:t>
            </a:r>
          </a:p>
        </p:txBody>
      </p:sp>
      <p:sp>
        <p:nvSpPr>
          <p:cNvPr id="28687" name="AutoShape 26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1557338"/>
            <a:ext cx="2954337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8" name="Text Box 27"/>
          <p:cNvSpPr txBox="1">
            <a:spLocks noChangeArrowheads="1"/>
          </p:cNvSpPr>
          <p:nvPr/>
        </p:nvSpPr>
        <p:spPr bwMode="auto">
          <a:xfrm>
            <a:off x="3924300" y="1557338"/>
            <a:ext cx="2663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Информационная продукция</a:t>
            </a:r>
          </a:p>
        </p:txBody>
      </p:sp>
      <p:sp>
        <p:nvSpPr>
          <p:cNvPr id="28689" name="AutoShape 28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9838" y="5951538"/>
            <a:ext cx="2952750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90" name="Text Box 29"/>
          <p:cNvSpPr txBox="1">
            <a:spLocks noChangeArrowheads="1"/>
          </p:cNvSpPr>
          <p:nvPr/>
        </p:nvSpPr>
        <p:spPr bwMode="auto">
          <a:xfrm>
            <a:off x="3924300" y="6094413"/>
            <a:ext cx="2592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Сканер</a:t>
            </a:r>
          </a:p>
        </p:txBody>
      </p:sp>
      <p:pic>
        <p:nvPicPr>
          <p:cNvPr id="28699" name="Picture 29" descr="PEOPLE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32588" y="2708275"/>
            <a:ext cx="221773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2" name="AutoShape 32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2276475"/>
            <a:ext cx="3025775" cy="720725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93" name="Text Box 33"/>
          <p:cNvSpPr txBox="1">
            <a:spLocks noChangeArrowheads="1"/>
          </p:cNvSpPr>
          <p:nvPr/>
        </p:nvSpPr>
        <p:spPr bwMode="auto">
          <a:xfrm>
            <a:off x="179388" y="3068638"/>
            <a:ext cx="316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Раздел 2. Главные устройства системы ПК</a:t>
            </a:r>
          </a:p>
        </p:txBody>
      </p:sp>
      <p:sp>
        <p:nvSpPr>
          <p:cNvPr id="28694" name="Text Box 7"/>
          <p:cNvSpPr txBox="1">
            <a:spLocks noChangeArrowheads="1"/>
          </p:cNvSpPr>
          <p:nvPr/>
        </p:nvSpPr>
        <p:spPr bwMode="auto">
          <a:xfrm>
            <a:off x="323850" y="2276475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Раздел 1. Аппаратное обеспечение системы ПК</a:t>
            </a:r>
          </a:p>
        </p:txBody>
      </p:sp>
      <p:sp>
        <p:nvSpPr>
          <p:cNvPr id="28695" name="AutoShape 33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3789363"/>
            <a:ext cx="3025775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96" name="Text Box 11"/>
          <p:cNvSpPr txBox="1">
            <a:spLocks noChangeArrowheads="1"/>
          </p:cNvSpPr>
          <p:nvPr/>
        </p:nvSpPr>
        <p:spPr bwMode="auto">
          <a:xfrm>
            <a:off x="323850" y="3789363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Раздел 3. Совершенствование ПК</a:t>
            </a:r>
          </a:p>
        </p:txBody>
      </p:sp>
      <p:sp>
        <p:nvSpPr>
          <p:cNvPr id="28697" name="AutoShape 35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229225"/>
            <a:ext cx="3025775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98" name="Text Box 11"/>
          <p:cNvSpPr txBox="1">
            <a:spLocks noChangeArrowheads="1"/>
          </p:cNvSpPr>
          <p:nvPr/>
        </p:nvSpPr>
        <p:spPr bwMode="auto">
          <a:xfrm>
            <a:off x="323850" y="5373688"/>
            <a:ext cx="2808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Заключение </a:t>
            </a:r>
          </a:p>
        </p:txBody>
      </p:sp>
      <p:sp>
        <p:nvSpPr>
          <p:cNvPr id="2" name="AutoShape 37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5949950"/>
            <a:ext cx="3025775" cy="647700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700" name="Text Box 11"/>
          <p:cNvSpPr txBox="1">
            <a:spLocks noChangeArrowheads="1"/>
          </p:cNvSpPr>
          <p:nvPr/>
        </p:nvSpPr>
        <p:spPr bwMode="auto">
          <a:xfrm>
            <a:off x="395288" y="6092825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Приложения</a:t>
            </a:r>
          </a:p>
        </p:txBody>
      </p:sp>
      <p:sp>
        <p:nvSpPr>
          <p:cNvPr id="28711" name="WordArt 39"/>
          <p:cNvSpPr>
            <a:spLocks noChangeArrowheads="1" noChangeShapeType="1" noTextEdit="1"/>
          </p:cNvSpPr>
          <p:nvPr/>
        </p:nvSpPr>
        <p:spPr bwMode="auto">
          <a:xfrm>
            <a:off x="1763713" y="908050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Содержание: </a:t>
            </a:r>
          </a:p>
        </p:txBody>
      </p:sp>
      <p:sp>
        <p:nvSpPr>
          <p:cNvPr id="28702" name="AutoShape 40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250825" y="4508500"/>
            <a:ext cx="3025775" cy="649288"/>
          </a:xfrm>
          <a:prstGeom prst="actionButtonBlank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703" name="Text Box 11"/>
          <p:cNvSpPr txBox="1">
            <a:spLocks noChangeArrowheads="1"/>
          </p:cNvSpPr>
          <p:nvPr/>
        </p:nvSpPr>
        <p:spPr bwMode="auto">
          <a:xfrm>
            <a:off x="323850" y="4508500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Раздел 4. Периферия компьютера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2"/>
          <p:cNvSpPr>
            <a:spLocks noGrp="1"/>
          </p:cNvSpPr>
          <p:nvPr>
            <p:ph sz="half" idx="1"/>
          </p:nvPr>
        </p:nvSpPr>
        <p:spPr>
          <a:xfrm>
            <a:off x="0" y="1125538"/>
            <a:ext cx="4392613" cy="2159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sz="2000" b="1" smtClean="0">
                <a:solidFill>
                  <a:srgbClr val="FF0000"/>
                </a:solidFill>
              </a:rPr>
              <a:t>Системный блок</a:t>
            </a:r>
            <a:r>
              <a:rPr lang="ru-RU" sz="2000" smtClean="0"/>
              <a:t> — корпус, в котором монтируются основные функциональные компоненты персонального компьютера.</a:t>
            </a:r>
          </a:p>
          <a:p>
            <a:pPr eaLnBrk="1" hangingPunct="1">
              <a:buFont typeface="Wingdings 2" pitchFamily="18" charset="2"/>
              <a:buNone/>
            </a:pPr>
            <a:endParaRPr lang="ru-RU" sz="2000" smtClean="0"/>
          </a:p>
        </p:txBody>
      </p:sp>
      <p:pic>
        <p:nvPicPr>
          <p:cNvPr id="48130" name="Содержимое 5" descr="Файл:Modified-pc-case.pn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289175"/>
            <a:ext cx="4046538" cy="4568825"/>
          </a:xfrm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1341438"/>
            <a:ext cx="4681537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Содержимое 2"/>
          <p:cNvSpPr>
            <a:spLocks/>
          </p:cNvSpPr>
          <p:nvPr/>
        </p:nvSpPr>
        <p:spPr bwMode="auto">
          <a:xfrm>
            <a:off x="250825" y="5516563"/>
            <a:ext cx="864235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>
                <a:latin typeface="Constantia" pitchFamily="18" charset="0"/>
              </a:rPr>
              <a:t>   </a:t>
            </a:r>
            <a:r>
              <a:rPr lang="ru-RU" sz="2000" b="1">
                <a:solidFill>
                  <a:srgbClr val="FF0000"/>
                </a:solidFill>
                <a:latin typeface="Constantia" pitchFamily="18" charset="0"/>
              </a:rPr>
              <a:t>Внутри системного блока находятся: </a:t>
            </a:r>
            <a:r>
              <a:rPr lang="ru-RU" sz="2000">
                <a:latin typeface="Constantia" pitchFamily="18" charset="0"/>
              </a:rPr>
              <a:t>— материнская плата, процессор, видеокарта, звуковая карта, слоты для подключения внешних устройств, ячейки оперативной памяти, винчестер, блок питания и другие устройства.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000">
              <a:latin typeface="Constantia" pitchFamily="18" charset="0"/>
            </a:endParaRPr>
          </a:p>
        </p:txBody>
      </p:sp>
      <p:pic>
        <p:nvPicPr>
          <p:cNvPr id="38921" name="Picture 9" descr="G01711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2950" y="0"/>
            <a:ext cx="1827213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WordArt 8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2.3.</a:t>
            </a:r>
          </a:p>
        </p:txBody>
      </p:sp>
      <p:sp>
        <p:nvSpPr>
          <p:cNvPr id="46089" name="WordArt 9"/>
          <p:cNvSpPr>
            <a:spLocks noChangeArrowheads="1" noChangeShapeType="1" noTextEdit="1"/>
          </p:cNvSpPr>
          <p:nvPr/>
        </p:nvSpPr>
        <p:spPr bwMode="auto">
          <a:xfrm>
            <a:off x="611188" y="692150"/>
            <a:ext cx="74898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Системный блок. Главные устройства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4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7" grpId="0"/>
      <p:bldP spid="46088" grpId="0" animBg="1"/>
      <p:bldP spid="460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Содержимое 2"/>
          <p:cNvSpPr>
            <a:spLocks noGrp="1"/>
          </p:cNvSpPr>
          <p:nvPr>
            <p:ph sz="half" idx="1"/>
          </p:nvPr>
        </p:nvSpPr>
        <p:spPr>
          <a:xfrm>
            <a:off x="0" y="908050"/>
            <a:ext cx="5508625" cy="40020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smtClean="0">
                <a:solidFill>
                  <a:srgbClr val="0000FF"/>
                </a:solidFill>
              </a:rPr>
              <a:t>Монитор </a:t>
            </a:r>
            <a:r>
              <a:rPr lang="ru-RU" smtClean="0"/>
              <a:t>— устройство вывода информации в форме, доступной пользователю.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0000FF"/>
                </a:solidFill>
              </a:rPr>
              <a:t>Монитор</a:t>
            </a:r>
            <a:r>
              <a:rPr lang="ru-RU" smtClean="0"/>
              <a:t> (или – </a:t>
            </a:r>
            <a:r>
              <a:rPr lang="ru-RU" b="1" i="1" smtClean="0">
                <a:solidFill>
                  <a:srgbClr val="0000FF"/>
                </a:solidFill>
              </a:rPr>
              <a:t>дисплей</a:t>
            </a:r>
            <a:r>
              <a:rPr lang="ru-RU" smtClean="0"/>
              <a:t>) предназначен для контроля операций и отображения процессов, которые происходят внутри системного блока, в памяти компьютера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sp>
        <p:nvSpPr>
          <p:cNvPr id="4915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875"/>
            <a:ext cx="4038600" cy="44338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</a:p>
        </p:txBody>
      </p:sp>
      <p:pic>
        <p:nvPicPr>
          <p:cNvPr id="39940" name="i-main-pic" descr="Картинка 27 из 17108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4038" y="1052513"/>
            <a:ext cx="3509962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7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4724400"/>
            <a:ext cx="206851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7" descr="CML1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3656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4797425"/>
            <a:ext cx="259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WordArt 9"/>
          <p:cNvSpPr>
            <a:spLocks noChangeArrowheads="1" noChangeShapeType="1" noTextEdit="1"/>
          </p:cNvSpPr>
          <p:nvPr/>
        </p:nvSpPr>
        <p:spPr bwMode="auto">
          <a:xfrm>
            <a:off x="323850" y="6453188"/>
            <a:ext cx="2808288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ЭЛМ-монитор</a:t>
            </a:r>
          </a:p>
        </p:txBody>
      </p:sp>
      <p:sp>
        <p:nvSpPr>
          <p:cNvPr id="39945" name="WordArt 10"/>
          <p:cNvSpPr>
            <a:spLocks noChangeArrowheads="1" noChangeShapeType="1" noTextEdit="1"/>
          </p:cNvSpPr>
          <p:nvPr/>
        </p:nvSpPr>
        <p:spPr bwMode="auto">
          <a:xfrm>
            <a:off x="3348038" y="6453188"/>
            <a:ext cx="2376487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ЖКД-дисплей</a:t>
            </a:r>
          </a:p>
        </p:txBody>
      </p:sp>
      <p:sp>
        <p:nvSpPr>
          <p:cNvPr id="39946" name="WordArt 11"/>
          <p:cNvSpPr>
            <a:spLocks noChangeArrowheads="1" noChangeShapeType="1" noTextEdit="1"/>
          </p:cNvSpPr>
          <p:nvPr/>
        </p:nvSpPr>
        <p:spPr bwMode="auto">
          <a:xfrm>
            <a:off x="6156325" y="6453188"/>
            <a:ext cx="2736850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Плазменная панель</a:t>
            </a:r>
          </a:p>
        </p:txBody>
      </p:sp>
      <p:pic>
        <p:nvPicPr>
          <p:cNvPr id="39950" name="Picture 14" descr="G017114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1773238"/>
            <a:ext cx="1763712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7" name="WordArt 13"/>
          <p:cNvSpPr>
            <a:spLocks noChangeArrowheads="1" noChangeShapeType="1" noTextEdit="1"/>
          </p:cNvSpPr>
          <p:nvPr/>
        </p:nvSpPr>
        <p:spPr bwMode="auto">
          <a:xfrm>
            <a:off x="2843213" y="188913"/>
            <a:ext cx="338455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2.4.</a:t>
            </a:r>
          </a:p>
        </p:txBody>
      </p:sp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827088" y="549275"/>
            <a:ext cx="7777162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Монитор. Виды мониторов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15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5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15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15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15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9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4" grpId="0" animBg="1"/>
      <p:bldP spid="39945" grpId="0" animBg="1"/>
      <p:bldP spid="39946" grpId="0" animBg="1"/>
      <p:bldP spid="47117" grpId="0" animBg="1"/>
      <p:bldP spid="471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936625"/>
          </a:xfrm>
        </p:spPr>
        <p:txBody>
          <a:bodyPr/>
          <a:lstStyle/>
          <a:p>
            <a:pPr eaLnBrk="1" hangingPunct="1"/>
            <a:r>
              <a:rPr lang="ru-RU" smtClean="0"/>
              <a:t>Принципиальная схема ЖКД</a:t>
            </a:r>
          </a:p>
        </p:txBody>
      </p:sp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341438"/>
            <a:ext cx="3744912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0" y="4178300"/>
            <a:ext cx="89646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700"/>
              <a:t>По сути, плазменная панель представляет собой матрицу из крошечных флуоресцентных ламп, управляемых при помощи встроенного компьютера панели. Каждый пиксель-ячейка является своеобразным конденсатором с электродами. Электрический разряд ионизирует газы, превращая их в плазму - т. е. электрически нейтральную, высокоионизированную субстанцию, состоящую из электронов, ионов и нейтральных частиц. Будучи электрически нейтральной, плазма содержит равное число электронов и ионов и является хорошим проводником тока. После разряда плазма испускает ультрафиолетовое излучение, заставляющий светиться фосфорное покрытие ячеек-пикселей: красную, зеленую или синюю составляющую покрытия.</a:t>
            </a:r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412875"/>
            <a:ext cx="3382962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mt_42pz90пан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6438" y="1522413"/>
            <a:ext cx="1908175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9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1" grpId="0"/>
      <p:bldP spid="409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Содержимое 4"/>
          <p:cNvSpPr>
            <a:spLocks noGrp="1"/>
          </p:cNvSpPr>
          <p:nvPr>
            <p:ph sz="half" idx="4294967295"/>
          </p:nvPr>
        </p:nvSpPr>
        <p:spPr>
          <a:xfrm>
            <a:off x="323850" y="1196975"/>
            <a:ext cx="5184775" cy="13684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sz="2200" smtClean="0">
                <a:solidFill>
                  <a:srgbClr val="FF0000"/>
                </a:solidFill>
              </a:rPr>
              <a:t>Клавиатура </a:t>
            </a:r>
            <a:r>
              <a:rPr lang="ru-RU" smtClean="0"/>
              <a:t>— </a:t>
            </a:r>
            <a:r>
              <a:rPr lang="ru-RU" sz="2200" smtClean="0"/>
              <a:t>это прибор, который является стандартным устройством для ввода данных в компьютер.</a:t>
            </a:r>
            <a:endParaRPr lang="ru-RU" smtClean="0"/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36838"/>
            <a:ext cx="65738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i-main-pic" descr="Картинка 1 из 41862">
            <a:hlinkClick r:id="rId3"/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268413"/>
            <a:ext cx="31670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 descr="G08017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708275"/>
            <a:ext cx="35020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G08017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3500438"/>
            <a:ext cx="2724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WordArt 8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2.5.</a:t>
            </a:r>
          </a:p>
        </p:txBody>
      </p:sp>
      <p:sp>
        <p:nvSpPr>
          <p:cNvPr id="49161" name="WordArt 9"/>
          <p:cNvSpPr>
            <a:spLocks noChangeArrowheads="1" noChangeShapeType="1" noTextEdit="1"/>
          </p:cNvSpPr>
          <p:nvPr/>
        </p:nvSpPr>
        <p:spPr bwMode="auto">
          <a:xfrm>
            <a:off x="468313" y="692150"/>
            <a:ext cx="820737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Клавиатура печати. Поля клавиатуры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9160" grpId="0" animBg="1"/>
      <p:bldP spid="491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827088" y="-171450"/>
            <a:ext cx="7931150" cy="1125538"/>
          </a:xfrm>
        </p:spPr>
        <p:txBody>
          <a:bodyPr/>
          <a:lstStyle/>
          <a:p>
            <a:pPr algn="ctr" eaLnBrk="1" hangingPunct="1"/>
            <a:r>
              <a:rPr lang="ru-RU" sz="3000" smtClean="0"/>
              <a:t>Назначение клавиш стандартной клавиатуры</a:t>
            </a:r>
          </a:p>
        </p:txBody>
      </p:sp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4029075" y="-447675"/>
            <a:ext cx="3771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200" b="1">
                <a:solidFill>
                  <a:srgbClr val="0000FF"/>
                </a:solidFill>
                <a:latin typeface="Constantia" pitchFamily="18" charset="0"/>
                <a:cs typeface="Times New Roman" pitchFamily="18" charset="0"/>
              </a:rPr>
              <a:t>Назначение основных управляющих клавиш</a:t>
            </a:r>
            <a:endParaRPr lang="ru-RU">
              <a:latin typeface="Constantia" pitchFamily="18" charset="0"/>
            </a:endParaRPr>
          </a:p>
        </p:txBody>
      </p:sp>
      <p:graphicFrame>
        <p:nvGraphicFramePr>
          <p:cNvPr id="36070" name="Group 230"/>
          <p:cNvGraphicFramePr>
            <a:graphicFrameLocks noGrp="1"/>
          </p:cNvGraphicFramePr>
          <p:nvPr/>
        </p:nvGraphicFramePr>
        <p:xfrm>
          <a:off x="323850" y="981075"/>
          <a:ext cx="8569325" cy="5721350"/>
        </p:xfrm>
        <a:graphic>
          <a:graphicData uri="http://schemas.openxmlformats.org/drawingml/2006/table">
            <a:tbl>
              <a:tblPr/>
              <a:tblGrid>
                <a:gridCol w="3109913"/>
                <a:gridCol w="5459412"/>
              </a:tblGrid>
              <a:tr h="403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Клавиша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Enter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набранной команды, текста, строки и т.п.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Esc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Отмена, отказ, сброс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Отмена текущей команды.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Табуляция, переброс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Переброс курсора на заданное число знаков.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Caps Lock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Замок замкнут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Фиксация режима ввода знаков из верхней строки клавиш.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Shift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Переход к в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рхней строке.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Ctrl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Контроль выполнения команды, например, контроль правки.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Alt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Альтернатива, выбор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Выбор соответствующей функциональной клавиши.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Backspace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Добавить пустоты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Удаление символа слева от курсора.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Delete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Удалить, стереть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Удаление символа с позиции курсора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Insert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Вставка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Включение\выкл. режима вставки, или замены символа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Num Lock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Цифровая панель замкнута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Включение\выкл. малой цифровой клавиатуры.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Print Screen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Печать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экрана</a:t>
                      </a: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en-US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Печать графического фрагмента, который отображен на экране монитора.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Home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Домой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Вернуть курсор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домой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 началу строки.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Конец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Отправить курсор в конец строки.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Page Up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Страница вверх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Подняться по экрану вверх на одну страницу.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Page Down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Страница вниз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Опуститься по экрану вниз на одну страницу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2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Pause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Пауза</a:t>
                      </a: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/>
                          <a:cs typeface="Times New Roman" pitchFamily="18" charset="0"/>
                        </a:rPr>
                        <a:t>»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Сделать паузу в загрузке той, или иной команды. 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73" name="Picture 65" descr="G08017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4625975"/>
            <a:ext cx="22225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74" name="Picture 66" descr="G08017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981075"/>
            <a:ext cx="20875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3924300" y="692150"/>
            <a:ext cx="489585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Совершенствование</a:t>
            </a:r>
          </a:p>
        </p:txBody>
      </p:sp>
      <p:sp>
        <p:nvSpPr>
          <p:cNvPr id="35855" name="WordArt 14"/>
          <p:cNvSpPr>
            <a:spLocks noChangeArrowheads="1" noChangeShapeType="1" noTextEdit="1"/>
          </p:cNvSpPr>
          <p:nvPr/>
        </p:nvSpPr>
        <p:spPr bwMode="auto">
          <a:xfrm rot="300786">
            <a:off x="4422775" y="1284288"/>
            <a:ext cx="4033838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базовой структуры</a:t>
            </a:r>
          </a:p>
        </p:txBody>
      </p:sp>
      <p:sp>
        <p:nvSpPr>
          <p:cNvPr id="35856" name="WordArt 15"/>
          <p:cNvSpPr>
            <a:spLocks noChangeArrowheads="1" noChangeShapeType="1" noTextEdit="1"/>
          </p:cNvSpPr>
          <p:nvPr/>
        </p:nvSpPr>
        <p:spPr bwMode="auto">
          <a:xfrm rot="300786">
            <a:off x="4643438" y="1844675"/>
            <a:ext cx="3744912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системы ПК</a:t>
            </a:r>
          </a:p>
        </p:txBody>
      </p:sp>
      <p:pic>
        <p:nvPicPr>
          <p:cNvPr id="80901" name="Picture 16" descr="COMP0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284663" y="4756150"/>
            <a:ext cx="15113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9" descr="G01711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549275"/>
            <a:ext cx="20891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0" descr="COMP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8913"/>
            <a:ext cx="2484438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24" descr="PALMTO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292600"/>
            <a:ext cx="1150937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Rectangle 2"/>
          <p:cNvSpPr>
            <a:spLocks/>
          </p:cNvSpPr>
          <p:nvPr/>
        </p:nvSpPr>
        <p:spPr bwMode="auto">
          <a:xfrm>
            <a:off x="250825" y="3284538"/>
            <a:ext cx="41767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0" hangingPunct="0"/>
            <a:r>
              <a:rPr lang="ru-RU" sz="2200">
                <a:solidFill>
                  <a:srgbClr val="990000"/>
                </a:solidFill>
                <a:latin typeface="Constantia" pitchFamily="18" charset="0"/>
              </a:rPr>
              <a:t>Компьютеры, как и все объекты и процессы, которые существуют в реальном мире, совершенствуются, преобразуются и развиваются. Тенденции развития компьютеров таковы: они становятся всё меньше по размерам, но при этом их машинная память всё увеличивается, а количество операций, которые они могут совершать в единицу времени, – всё возрастает. </a:t>
            </a:r>
          </a:p>
        </p:txBody>
      </p:sp>
      <p:sp>
        <p:nvSpPr>
          <p:cNvPr id="2" name="WordArt 13"/>
          <p:cNvSpPr>
            <a:spLocks noChangeArrowheads="1" noChangeShapeType="1" noTextEdit="1"/>
          </p:cNvSpPr>
          <p:nvPr/>
        </p:nvSpPr>
        <p:spPr bwMode="auto">
          <a:xfrm rot="300786">
            <a:off x="3924300" y="188913"/>
            <a:ext cx="48958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Раздел 3.</a:t>
            </a:r>
          </a:p>
        </p:txBody>
      </p:sp>
      <p:pic>
        <p:nvPicPr>
          <p:cNvPr id="8091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2492375"/>
            <a:ext cx="48593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1" name="Picture 17" descr="COMP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736956">
            <a:off x="6757988" y="4183063"/>
            <a:ext cx="2254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2" name="Picture 16" descr="BSNSS05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35600" y="5229225"/>
            <a:ext cx="2016125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15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1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15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15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4" grpId="0" animBg="1"/>
      <p:bldP spid="35855" grpId="0" animBg="1"/>
      <p:bldP spid="35856" grpId="0" animBg="1"/>
      <p:bldP spid="63490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1"/>
          </p:nvPr>
        </p:nvSpPr>
        <p:spPr>
          <a:xfrm>
            <a:off x="250825" y="1341438"/>
            <a:ext cx="8713788" cy="55165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smtClean="0"/>
              <a:t>Мини-ЭВМ ориентированы на использование в качестве управляющих вычислительных комплексов. Традиционная для подобных комплексов широкая номенклатура периферийных устройств дополняется блоками межпроцессорной связи, благодаря чему обеспечивается реализация вычислительных систем с изменяемой структурой. 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Мини-ЭВМ часто применяют для управления производственными процессами. Например, в механическом цехе компьютер может поддерживать ритмичность подачи заготовок, узлов и комплектующих на рабочие места, управлять гибкими автоматизированными линиями и промышленными роботами, собирать информацию с инструментальных постов технического контроля и сигнализировать о необходимости замены изношенных инструментов и приспособлений, готовить данные для станков с числовым программным управлением, а также своевременно информировать цеховые и заводские службы о необходимости выполнения мероприятий по переналадке оборудования. </a:t>
            </a:r>
          </a:p>
          <a:p>
            <a:pPr>
              <a:lnSpc>
                <a:spcPct val="80000"/>
              </a:lnSpc>
            </a:pPr>
            <a:r>
              <a:rPr lang="ru-RU" sz="1800" smtClean="0"/>
              <a:t>Микрокомпьютер может помогать экономистам в осуществлении контроля за себестоимостью продукции, нормировщикам в оптимизации времени технологических операций, конструкторам в автоматизации проектирования станочных приспособлений, бухгалтерии в осуществлении учета первичных документов и подготовки регулярных отчетов для налоговых органов. Для организации работы с мини-ЭВМ тоже требуется специальный вычислительный центр, хотя и не такой многочисленный, как для больших ЭВМ. </a:t>
            </a:r>
          </a:p>
        </p:txBody>
      </p:sp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2124075" y="188913"/>
            <a:ext cx="48958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Урок 3.1.</a:t>
            </a:r>
          </a:p>
        </p:txBody>
      </p:sp>
      <p:sp>
        <p:nvSpPr>
          <p:cNvPr id="83974" name="WordArt 6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79930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Малые и сверхмалые компьютеры</a:t>
            </a:r>
          </a:p>
        </p:txBody>
      </p:sp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3263" y="1412875"/>
            <a:ext cx="67786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8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35854" grpId="0" animBg="1"/>
      <p:bldP spid="839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457200" y="3429000"/>
            <a:ext cx="8229600" cy="32400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000" smtClean="0"/>
              <a:t>Благодаря широкому распространению мобильных устройств, а также различной потребительской электроники, в частности карманных персональных компьютеров, переносных навигаторов и игровых приставок, сенсорные дисплеи все более уверенно занимают собственную нишу во многих сторонах нашей жизни.</a:t>
            </a:r>
          </a:p>
          <a:p>
            <a:pPr>
              <a:lnSpc>
                <a:spcPct val="90000"/>
              </a:lnSpc>
            </a:pPr>
            <a:r>
              <a:rPr lang="ru-RU" sz="2000" smtClean="0"/>
              <a:t>В настоящее время широкое распространение получают </a:t>
            </a:r>
            <a:r>
              <a:rPr lang="ru-RU" sz="2000" b="1" i="1" smtClean="0">
                <a:solidFill>
                  <a:srgbClr val="FF0000"/>
                </a:solidFill>
              </a:rPr>
              <a:t>сенсорные дисплеи</a:t>
            </a:r>
            <a:r>
              <a:rPr lang="ru-RU" sz="2000" smtClean="0"/>
              <a:t> (</a:t>
            </a:r>
            <a:r>
              <a:rPr lang="ru-RU" sz="2000" b="1" i="1" smtClean="0"/>
              <a:t>мониторы</a:t>
            </a:r>
            <a:r>
              <a:rPr lang="ru-RU" sz="2000" smtClean="0"/>
              <a:t>), при производстве которых резистивный сенсорный экран имеет многослойную структуру, состоящую из двух проводящих поверхностей, разделенных специальным изолирующим составом, распределенным по всей площади активной области экрана </a:t>
            </a:r>
          </a:p>
        </p:txBody>
      </p:sp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2124075" y="188913"/>
            <a:ext cx="48958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Урок 3.2.</a:t>
            </a:r>
          </a:p>
        </p:txBody>
      </p:sp>
      <p:sp>
        <p:nvSpPr>
          <p:cNvPr id="86021" name="WordArt 5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79930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Новые технологии в изготовлении мониторов</a:t>
            </a:r>
          </a:p>
        </p:txBody>
      </p:sp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341438"/>
            <a:ext cx="309721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  <p:bldP spid="35854" grpId="0" animBg="1"/>
      <p:bldP spid="860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/>
          </p:cNvSpPr>
          <p:nvPr>
            <p:ph type="body" idx="1"/>
          </p:nvPr>
        </p:nvSpPr>
        <p:spPr>
          <a:xfrm>
            <a:off x="250825" y="3141663"/>
            <a:ext cx="8642350" cy="35274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700" smtClean="0"/>
              <a:t>Новые компьютеры принесли нам, в первую очередь, улучшенный интерфейс управления питанием клавиатуры. Также изменился разъем подключения клавиатуры. Также появились кнопки управления мультимедиа, например, с помощью мультимедийной клавиатуры можно одним нажатием отрегулировать звук или получить полное управление над Windows Media Player. Примерно в то же время на клавиатуру были вынесены основные функции управления браузером.</a:t>
            </a:r>
          </a:p>
          <a:p>
            <a:pPr>
              <a:lnSpc>
                <a:spcPct val="80000"/>
              </a:lnSpc>
            </a:pPr>
            <a:r>
              <a:rPr lang="ru-RU" sz="1700" smtClean="0"/>
              <a:t>В некоторые клавиатуры сейчас встраивают считыватели смарт-карт. Они служат, якобы, для безопасности, выполняя функцию ключа: вставил – вошел в операционную систему, не вставил – не вошел. Также появились User-to-interface устройства, в частности, DataHand System не совсем клавиатура – больше напоминает терминал управления космическим кораблем. Кнопок как таковых нет, зато есть десять дырок, куда надо просовывать пальцы. Пальцами можно двигать в пяти направлениях, таким образом и надо печатать. </a:t>
            </a:r>
          </a:p>
          <a:p>
            <a:pPr>
              <a:lnSpc>
                <a:spcPct val="80000"/>
              </a:lnSpc>
            </a:pPr>
            <a:r>
              <a:rPr lang="ru-RU" sz="1700" b="1" i="1" smtClean="0"/>
              <a:t>Сенсорная клавиатура</a:t>
            </a:r>
            <a:r>
              <a:rPr lang="ru-RU" sz="1700" smtClean="0"/>
              <a:t> нового поколения – это уже вовсе не клавиатура. Есть только два сенсора, которые надо одевать на обе руки и печатать по воздуху.</a:t>
            </a:r>
          </a:p>
        </p:txBody>
      </p:sp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2124075" y="188913"/>
            <a:ext cx="48958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Урок 3.3.</a:t>
            </a:r>
          </a:p>
        </p:txBody>
      </p:sp>
      <p:sp>
        <p:nvSpPr>
          <p:cNvPr id="84997" name="WordArt 5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79930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Эволюция клавиатуры</a:t>
            </a: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412875"/>
            <a:ext cx="3529013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341438"/>
            <a:ext cx="3529013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7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  <p:bldP spid="35854" grpId="0" animBg="1"/>
      <p:bldP spid="8499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xfrm>
            <a:off x="250825" y="5013325"/>
            <a:ext cx="8713788" cy="1311275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1800" b="1" i="1" smtClean="0">
                <a:solidFill>
                  <a:srgbClr val="FF0000"/>
                </a:solidFill>
              </a:rPr>
              <a:t>Периферийные устройства</a:t>
            </a:r>
            <a:r>
              <a:rPr lang="ru-RU" sz="1600" b="1" i="1" smtClean="0"/>
              <a:t> системы ПК предназначены для того, чтобы максимально облегчить, упростить и автоматизировать процессы ввода, переработки и передачи информации. Устройства, типа: манипулятор «мышь», принтер, сканер, звуковые колонки, модем, микрофон, цифровая видеокамера и пр., называются периферийными. Наличие таких устройств  в составе ПК делает его универсальным инструментом обработки информации. Именно они позволяют максимально упростить, ускорить и автоматизировать процесс поиска, обработки, хранения  и передачи информации.</a:t>
            </a:r>
            <a:endParaRPr lang="ru-RU" sz="1600" smtClean="0"/>
          </a:p>
        </p:txBody>
      </p:sp>
      <p:sp>
        <p:nvSpPr>
          <p:cNvPr id="88068" name="WordArt 4"/>
          <p:cNvSpPr>
            <a:spLocks noChangeArrowheads="1" noChangeShapeType="1" noTextEdit="1"/>
          </p:cNvSpPr>
          <p:nvPr/>
        </p:nvSpPr>
        <p:spPr bwMode="auto">
          <a:xfrm>
            <a:off x="179388" y="908050"/>
            <a:ext cx="8713787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4.1. Понятие и значение периферии</a:t>
            </a:r>
          </a:p>
        </p:txBody>
      </p:sp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1104900" y="142875"/>
            <a:ext cx="5903913" cy="622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Раздел 4. Периферия компьютера</a:t>
            </a:r>
          </a:p>
        </p:txBody>
      </p:sp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412875"/>
            <a:ext cx="69850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/>
      <p:bldP spid="88068" grpId="0" animBg="1"/>
      <p:bldP spid="358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/>
          </p:cNvSpPr>
          <p:nvPr>
            <p:ph type="title"/>
          </p:nvPr>
        </p:nvSpPr>
        <p:spPr>
          <a:xfrm>
            <a:off x="179388" y="908050"/>
            <a:ext cx="8640762" cy="2016125"/>
          </a:xfrm>
        </p:spPr>
        <p:txBody>
          <a:bodyPr/>
          <a:lstStyle/>
          <a:p>
            <a:pPr algn="ctr"/>
            <a:r>
              <a:rPr lang="ru-RU" sz="2200" smtClean="0">
                <a:solidFill>
                  <a:schemeClr val="tx1"/>
                </a:solidFill>
                <a:latin typeface="Constantia" pitchFamily="18" charset="0"/>
              </a:rPr>
              <a:t>В эпоху развития технического прогресса перед человеком каждодневно возникает множество задач, порой – весьма сложных, для решения которых собственных знаний, времени, сил или средств бывает недостаточно. Требуется помощник, который берет на себя большую часть трудоемкой работы, связанной с анализом сведений об объектах и процессах в окружающем нас мире. И этот помощник – наш </a:t>
            </a:r>
            <a:r>
              <a:rPr lang="ru-RU" sz="2400" b="1" i="1" smtClean="0">
                <a:solidFill>
                  <a:srgbClr val="FF0000"/>
                </a:solidFill>
                <a:latin typeface="Constantia" pitchFamily="18" charset="0"/>
              </a:rPr>
              <a:t>персональный компьютер</a:t>
            </a:r>
            <a:r>
              <a:rPr lang="ru-RU" sz="2200" smtClean="0">
                <a:solidFill>
                  <a:schemeClr val="tx1"/>
                </a:solidFill>
                <a:latin typeface="Constantia" pitchFamily="18" charset="0"/>
              </a:rPr>
              <a:t>.</a:t>
            </a:r>
          </a:p>
        </p:txBody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xfrm>
            <a:off x="0" y="2924175"/>
            <a:ext cx="8316913" cy="3933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b="1" i="1" smtClean="0">
                <a:solidFill>
                  <a:srgbClr val="FF0000"/>
                </a:solidFill>
              </a:rPr>
              <a:t>Компьютер </a:t>
            </a:r>
            <a:r>
              <a:rPr lang="ru-RU" sz="2200" smtClean="0"/>
              <a:t>– это многофункциональный инструмент-исполнитель, который позволяет человеку максимально облегчить, упростить и автоматизировать его труд. Так, молоток помогает забить гвоздь, ножницы (или - бумагорезательная машина) – резать бумагу, калькулятор – облегчить расчеты, а персональный компьютер – решать задачи различной сложности, связанные с обработкой информации. </a:t>
            </a:r>
            <a:endParaRPr lang="ru-RU" sz="2200" i="1" smtClean="0"/>
          </a:p>
          <a:p>
            <a:pPr>
              <a:lnSpc>
                <a:spcPct val="90000"/>
              </a:lnSpc>
            </a:pPr>
            <a:r>
              <a:rPr lang="ru-RU" sz="2200" b="1" i="1" smtClean="0">
                <a:solidFill>
                  <a:srgbClr val="FF0000"/>
                </a:solidFill>
              </a:rPr>
              <a:t>Компьютерные инструменты</a:t>
            </a:r>
            <a:r>
              <a:rPr lang="ru-RU" sz="2200" smtClean="0"/>
              <a:t> – это совокупность специальных технических средств и программных продуктов, использование которых позволяет решать задачи, связанные с обработкой информации </a:t>
            </a:r>
          </a:p>
        </p:txBody>
      </p:sp>
      <p:pic>
        <p:nvPicPr>
          <p:cNvPr id="36872" name="Picture 8" descr="PCFA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5373688"/>
            <a:ext cx="18351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2" descr="PALM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2924175"/>
            <a:ext cx="11525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WordArt 6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Введение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4005263"/>
            <a:ext cx="677862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3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15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15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915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/>
      <p:bldP spid="2970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Содержимое 2"/>
          <p:cNvSpPr>
            <a:spLocks noGrp="1"/>
          </p:cNvSpPr>
          <p:nvPr>
            <p:ph sz="half" idx="4294967295"/>
          </p:nvPr>
        </p:nvSpPr>
        <p:spPr>
          <a:xfrm>
            <a:off x="468313" y="1125538"/>
            <a:ext cx="4824412" cy="34559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smtClean="0">
                <a:solidFill>
                  <a:srgbClr val="FF0000"/>
                </a:solidFill>
              </a:rPr>
              <a:t>Манипулятор мышь</a:t>
            </a:r>
            <a:r>
              <a:rPr lang="ru-RU" smtClean="0"/>
              <a:t> – устройство, с помощью которого человек контактирует с компьютером и выполняет определенные действия в сети либо в самом компьютере.</a:t>
            </a:r>
          </a:p>
        </p:txBody>
      </p:sp>
      <p:pic>
        <p:nvPicPr>
          <p:cNvPr id="45059" name="i-main-pic" descr="Картинка 77 из 96000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1125538"/>
            <a:ext cx="4038600" cy="3989387"/>
          </a:xfrm>
        </p:spPr>
      </p:pic>
      <p:pic>
        <p:nvPicPr>
          <p:cNvPr id="45060" name="Picture 5" descr="RP_15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365625"/>
            <a:ext cx="23749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A4WWT-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860800"/>
            <a:ext cx="302418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G08016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437063"/>
            <a:ext cx="3027362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WordArt 8"/>
          <p:cNvSpPr>
            <a:spLocks noChangeArrowheads="1" noChangeShapeType="1" noTextEdit="1"/>
          </p:cNvSpPr>
          <p:nvPr/>
        </p:nvSpPr>
        <p:spPr bwMode="auto">
          <a:xfrm>
            <a:off x="539750" y="692150"/>
            <a:ext cx="799306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Универсальный манипулятор мышь</a:t>
            </a:r>
          </a:p>
        </p:txBody>
      </p:sp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2124075" y="188913"/>
            <a:ext cx="48958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Урок 4.2.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51208" grpId="0" animBg="1"/>
      <p:bldP spid="358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3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738188"/>
          </a:xfrm>
        </p:spPr>
        <p:txBody>
          <a:bodyPr/>
          <a:lstStyle/>
          <a:p>
            <a:pPr algn="ctr" eaLnBrk="1" hangingPunct="1"/>
            <a:r>
              <a:rPr lang="ru-RU" sz="4600" smtClean="0">
                <a:solidFill>
                  <a:schemeClr val="accent1"/>
                </a:solidFill>
              </a:rPr>
              <a:t>Принтер</a:t>
            </a:r>
          </a:p>
        </p:txBody>
      </p:sp>
      <p:sp>
        <p:nvSpPr>
          <p:cNvPr id="46082" name="Содержимое 4"/>
          <p:cNvSpPr>
            <a:spLocks noGrp="1"/>
          </p:cNvSpPr>
          <p:nvPr>
            <p:ph sz="half" idx="1"/>
          </p:nvPr>
        </p:nvSpPr>
        <p:spPr>
          <a:xfrm>
            <a:off x="323850" y="1125538"/>
            <a:ext cx="4895850" cy="21605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smtClean="0">
                <a:solidFill>
                  <a:srgbClr val="FF0000"/>
                </a:solidFill>
              </a:rPr>
              <a:t>Принтер</a:t>
            </a:r>
            <a:r>
              <a:rPr lang="ru-RU" smtClean="0"/>
              <a:t> –</a:t>
            </a:r>
            <a:r>
              <a:rPr lang="ru-RU" b="1" smtClean="0"/>
              <a:t> </a:t>
            </a:r>
            <a:r>
              <a:rPr lang="ru-RU" smtClean="0"/>
              <a:t>это печатающее устройство, которое позволяет цифровую информацию преобразовать и вывести её на твёрдый носитель, обычно на бумагу.</a:t>
            </a:r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pic>
        <p:nvPicPr>
          <p:cNvPr id="46083" name="i-main-pic" descr="Картинка 2 из 96000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16463" y="260350"/>
            <a:ext cx="4248150" cy="4175125"/>
          </a:xfrm>
        </p:spPr>
      </p:pic>
      <p:pic>
        <p:nvPicPr>
          <p:cNvPr id="46084" name="Picture 5" descr="image0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573463"/>
            <a:ext cx="3024188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BJC65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644900"/>
            <a:ext cx="360045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WordArt 9"/>
          <p:cNvSpPr>
            <a:spLocks noChangeArrowheads="1" noChangeShapeType="1" noTextEdit="1"/>
          </p:cNvSpPr>
          <p:nvPr/>
        </p:nvSpPr>
        <p:spPr bwMode="auto">
          <a:xfrm>
            <a:off x="323850" y="6237288"/>
            <a:ext cx="3313113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Матричный принтер</a:t>
            </a:r>
          </a:p>
        </p:txBody>
      </p:sp>
      <p:sp>
        <p:nvSpPr>
          <p:cNvPr id="52231" name="WordArt 9"/>
          <p:cNvSpPr>
            <a:spLocks noChangeArrowheads="1" noChangeShapeType="1" noTextEdit="1"/>
          </p:cNvSpPr>
          <p:nvPr/>
        </p:nvSpPr>
        <p:spPr bwMode="auto">
          <a:xfrm>
            <a:off x="5148263" y="6308725"/>
            <a:ext cx="3313112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Струйный принтер</a:t>
            </a:r>
          </a:p>
        </p:txBody>
      </p:sp>
      <p:sp>
        <p:nvSpPr>
          <p:cNvPr id="59400" name="WordArt 9"/>
          <p:cNvSpPr>
            <a:spLocks noChangeArrowheads="1" noChangeShapeType="1" noTextEdit="1"/>
          </p:cNvSpPr>
          <p:nvPr/>
        </p:nvSpPr>
        <p:spPr bwMode="auto">
          <a:xfrm>
            <a:off x="5292725" y="3429000"/>
            <a:ext cx="3313113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Лазерный принтер</a:t>
            </a:r>
          </a:p>
        </p:txBody>
      </p:sp>
      <p:pic>
        <p:nvPicPr>
          <p:cNvPr id="46092" name="Picture 12" descr="G080167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3500438"/>
            <a:ext cx="23034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5" name="WordArt 9"/>
          <p:cNvSpPr>
            <a:spLocks noChangeArrowheads="1" noChangeShapeType="1" noTextEdit="1"/>
          </p:cNvSpPr>
          <p:nvPr/>
        </p:nvSpPr>
        <p:spPr bwMode="auto">
          <a:xfrm>
            <a:off x="2700338" y="5734050"/>
            <a:ext cx="3313112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Xerox-</a:t>
            </a:r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копир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5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5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5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5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46082" grpId="0"/>
      <p:bldP spid="52230" grpId="0" animBg="1"/>
      <p:bldP spid="52231" grpId="0" animBg="1"/>
      <p:bldP spid="522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/>
          </p:cNvSpPr>
          <p:nvPr>
            <p:ph type="body" idx="1"/>
          </p:nvPr>
        </p:nvSpPr>
        <p:spPr>
          <a:xfrm>
            <a:off x="323850" y="3933825"/>
            <a:ext cx="8640763" cy="1871663"/>
          </a:xfrm>
        </p:spPr>
        <p:txBody>
          <a:bodyPr/>
          <a:lstStyle/>
          <a:p>
            <a:pPr algn="ctr">
              <a:lnSpc>
                <a:spcPct val="128000"/>
              </a:lnSpc>
              <a:spcBef>
                <a:spcPts val="600"/>
              </a:spcBef>
            </a:pPr>
            <a:r>
              <a:rPr lang="ru-RU" sz="2000" b="1" i="1" smtClean="0">
                <a:solidFill>
                  <a:srgbClr val="FF0000"/>
                </a:solidFill>
              </a:rPr>
              <a:t>Дисковод С</a:t>
            </a:r>
            <a:r>
              <a:rPr lang="en-US" sz="2000" b="1" i="1" smtClean="0">
                <a:solidFill>
                  <a:srgbClr val="FF0000"/>
                </a:solidFill>
              </a:rPr>
              <a:t>D/</a:t>
            </a:r>
            <a:r>
              <a:rPr lang="ru-RU" sz="2000" b="1" i="1" smtClean="0">
                <a:solidFill>
                  <a:srgbClr val="FF0000"/>
                </a:solidFill>
              </a:rPr>
              <a:t>DVD-ROM</a:t>
            </a:r>
            <a:r>
              <a:rPr lang="ru-RU" sz="1800" smtClean="0"/>
              <a:t>, накопитель на DVD-ROM (DVD-ROM drive, DVD-R/RW drive) — привод, разновидность дисковода CD-ROM, предназначенного для чтения оптических дисков с высокой плотностью записи (DVD), а также воспроизведения звуковых, видео- и компакт-дисков. Модели пишущих дисководов DVD-RW, которые к 2012 г. стали преобладать на рынке, способны не только читать, но и записывать/перезаписывать диски различных форматов (DVD и CD).</a:t>
            </a:r>
          </a:p>
          <a:p>
            <a:pPr>
              <a:lnSpc>
                <a:spcPct val="80000"/>
              </a:lnSpc>
            </a:pPr>
            <a:endParaRPr lang="ru-RU" sz="1800" smtClean="0"/>
          </a:p>
        </p:txBody>
      </p:sp>
      <p:sp>
        <p:nvSpPr>
          <p:cNvPr id="47106" name="Заголовок 3"/>
          <p:cNvSpPr>
            <a:spLocks/>
          </p:cNvSpPr>
          <p:nvPr/>
        </p:nvSpPr>
        <p:spPr bwMode="auto">
          <a:xfrm>
            <a:off x="539750" y="620713"/>
            <a:ext cx="8229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/>
            <a:r>
              <a:rPr lang="ru-RU" sz="4000">
                <a:solidFill>
                  <a:schemeClr val="accent1"/>
                </a:solidFill>
                <a:latin typeface="Calibri" pitchFamily="34" charset="0"/>
              </a:rPr>
              <a:t>Дисковод </a:t>
            </a:r>
            <a:r>
              <a:rPr lang="en-US" sz="4000">
                <a:solidFill>
                  <a:schemeClr val="accent1"/>
                </a:solidFill>
                <a:latin typeface="Calibri" pitchFamily="34" charset="0"/>
              </a:rPr>
              <a:t>CD-ROM, </a:t>
            </a:r>
            <a:r>
              <a:rPr lang="ru-RU" sz="4000">
                <a:solidFill>
                  <a:schemeClr val="accent1"/>
                </a:solidFill>
                <a:latin typeface="Calibri" pitchFamily="34" charset="0"/>
              </a:rPr>
              <a:t>привод </a:t>
            </a:r>
            <a:r>
              <a:rPr lang="en-US" sz="4000">
                <a:solidFill>
                  <a:schemeClr val="accent1"/>
                </a:solidFill>
                <a:latin typeface="Calibri" pitchFamily="34" charset="0"/>
              </a:rPr>
              <a:t>DVD-RW</a:t>
            </a:r>
            <a:endParaRPr lang="ru-RU" sz="400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47109" name="Picture 7" descr="CD-R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341438"/>
            <a:ext cx="36004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7" descr="G08017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268413"/>
            <a:ext cx="37084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 build="p"/>
      <p:bldP spid="4710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666750"/>
          </a:xfrm>
        </p:spPr>
        <p:txBody>
          <a:bodyPr/>
          <a:lstStyle/>
          <a:p>
            <a:pPr algn="ctr" eaLnBrk="1" hangingPunct="1"/>
            <a:r>
              <a:rPr lang="ru-RU" sz="4600" smtClean="0">
                <a:solidFill>
                  <a:schemeClr val="accent1"/>
                </a:solidFill>
              </a:rPr>
              <a:t>Модем</a:t>
            </a:r>
          </a:p>
        </p:txBody>
      </p:sp>
      <p:pic>
        <p:nvPicPr>
          <p:cNvPr id="48130" name="i-main-pic" descr="Картинка 15 из 96000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989138"/>
            <a:ext cx="4038600" cy="2143125"/>
          </a:xfrm>
        </p:spPr>
      </p:pic>
      <p:sp>
        <p:nvSpPr>
          <p:cNvPr id="48131" name="Содержимое 2"/>
          <p:cNvSpPr>
            <a:spLocks/>
          </p:cNvSpPr>
          <p:nvPr/>
        </p:nvSpPr>
        <p:spPr bwMode="auto">
          <a:xfrm>
            <a:off x="395288" y="4437063"/>
            <a:ext cx="8532812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>
                <a:latin typeface="Constantia" pitchFamily="18" charset="0"/>
              </a:rPr>
              <a:t>   </a:t>
            </a:r>
            <a:r>
              <a:rPr lang="ru-RU" sz="2600">
                <a:solidFill>
                  <a:srgbClr val="FF0000"/>
                </a:solidFill>
                <a:latin typeface="Constantia" pitchFamily="18" charset="0"/>
              </a:rPr>
              <a:t>Модем</a:t>
            </a:r>
            <a:r>
              <a:rPr lang="ru-RU" sz="2200">
                <a:latin typeface="Constantia" pitchFamily="18" charset="0"/>
              </a:rPr>
              <a:t> </a:t>
            </a:r>
            <a:r>
              <a:rPr lang="ru-RU" sz="2200" i="1">
                <a:latin typeface="Constantia" pitchFamily="18" charset="0"/>
              </a:rPr>
              <a:t>модулятор-демодулятор</a:t>
            </a:r>
            <a:r>
              <a:rPr lang="ru-RU" sz="2200">
                <a:latin typeface="Constantia" pitchFamily="18" charset="0"/>
              </a:rPr>
              <a:t> (modem) — устройство, преобразующее цифровые сигналы в аналоговую форму (модуляция) для передачи их по каналам связи аналогового типа (например, телефонным линиям связи), а также принимаемые аналоговые сигналы — в цифровую форму (демодуляция) для обработки их средствами компьютера. 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>
              <a:latin typeface="Constantia" pitchFamily="18" charset="0"/>
            </a:endParaRP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125538"/>
            <a:ext cx="3455987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 descr="PHON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3703638"/>
            <a:ext cx="10080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 descr="6OfqrUpm1e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128588"/>
            <a:ext cx="223202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" grpId="0"/>
      <p:bldP spid="481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522287"/>
          </a:xfrm>
        </p:spPr>
        <p:txBody>
          <a:bodyPr/>
          <a:lstStyle/>
          <a:p>
            <a:pPr algn="ctr" eaLnBrk="1" hangingPunct="1"/>
            <a:r>
              <a:rPr lang="ru-RU" sz="4600" smtClean="0">
                <a:solidFill>
                  <a:schemeClr val="accent1"/>
                </a:solidFill>
              </a:rPr>
              <a:t>Сканер</a:t>
            </a:r>
          </a:p>
        </p:txBody>
      </p:sp>
      <p:sp>
        <p:nvSpPr>
          <p:cNvPr id="49154" name="Содержимое 2"/>
          <p:cNvSpPr>
            <a:spLocks noGrp="1"/>
          </p:cNvSpPr>
          <p:nvPr>
            <p:ph sz="half" idx="1"/>
          </p:nvPr>
        </p:nvSpPr>
        <p:spPr>
          <a:xfrm>
            <a:off x="395288" y="1196975"/>
            <a:ext cx="4038600" cy="25923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>
                <a:solidFill>
                  <a:srgbClr val="FF0000"/>
                </a:solidFill>
              </a:rPr>
              <a:t>   Сканер</a:t>
            </a:r>
            <a:r>
              <a:rPr lang="ru-RU" smtClean="0"/>
              <a:t> — устройство, которое, анализируя какой-либо объект , создаёт цифровую копию изображения объекта.</a:t>
            </a:r>
          </a:p>
        </p:txBody>
      </p:sp>
      <p:pic>
        <p:nvPicPr>
          <p:cNvPr id="49155" name="i-main-pic" descr="Картинка 56 из 96000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1125538"/>
            <a:ext cx="4038600" cy="3713162"/>
          </a:xfrm>
        </p:spPr>
      </p:pic>
      <p:sp>
        <p:nvSpPr>
          <p:cNvPr id="49156" name="Содержимое 2"/>
          <p:cNvSpPr>
            <a:spLocks/>
          </p:cNvSpPr>
          <p:nvPr/>
        </p:nvSpPr>
        <p:spPr bwMode="auto">
          <a:xfrm>
            <a:off x="250825" y="4005263"/>
            <a:ext cx="87137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ru-RU" sz="2600">
                <a:solidFill>
                  <a:srgbClr val="FF0000"/>
                </a:solidFill>
                <a:latin typeface="Constantia" pitchFamily="18" charset="0"/>
              </a:rPr>
              <a:t>   Сканер</a:t>
            </a:r>
            <a:r>
              <a:rPr lang="ru-RU" sz="2200">
                <a:latin typeface="Constantia" pitchFamily="18" charset="0"/>
              </a:rPr>
              <a:t> (scanner, optical reader) — устройство ввода, предназначенное для считывания графических данных (в том числе текстовых данных в графической форме, изображений, штрихкодов и т.п.) с поверхности человекочитаемого носителя (например, бумаги, слайда, микрофиши) при помощи оптических средств, их кодирования и ввода в компьютер или другие устройства.</a:t>
            </a:r>
          </a:p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 sz="2600">
              <a:latin typeface="Constantia" pitchFamily="18" charset="0"/>
            </a:endParaRPr>
          </a:p>
        </p:txBody>
      </p:sp>
      <p:pic>
        <p:nvPicPr>
          <p:cNvPr id="49160" name="Picture 8" descr="Perfection_2400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0075" y="0"/>
            <a:ext cx="2193925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49154" grpId="0"/>
      <p:bldP spid="491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4600" smtClean="0">
                <a:solidFill>
                  <a:schemeClr val="accent1"/>
                </a:solidFill>
              </a:rPr>
              <a:t>Джойстик</a:t>
            </a:r>
          </a:p>
        </p:txBody>
      </p:sp>
      <p:sp>
        <p:nvSpPr>
          <p:cNvPr id="50178" name="Содержимое 2"/>
          <p:cNvSpPr>
            <a:spLocks noGrp="1"/>
          </p:cNvSpPr>
          <p:nvPr>
            <p:ph sz="half" idx="4294967295"/>
          </p:nvPr>
        </p:nvSpPr>
        <p:spPr>
          <a:xfrm>
            <a:off x="323850" y="1412875"/>
            <a:ext cx="4535488" cy="32400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</a:t>
            </a:r>
            <a:r>
              <a:rPr lang="ru-RU" sz="2000" smtClean="0">
                <a:solidFill>
                  <a:srgbClr val="FF0000"/>
                </a:solidFill>
              </a:rPr>
              <a:t>Джойстик </a:t>
            </a:r>
            <a:r>
              <a:rPr lang="ru-RU" sz="2000" smtClean="0"/>
              <a:t>(</a:t>
            </a:r>
            <a:r>
              <a:rPr lang="ru-RU" sz="2000" i="1" smtClean="0"/>
              <a:t>joystick</a:t>
            </a:r>
            <a:r>
              <a:rPr lang="ru-RU" sz="2000" smtClean="0"/>
              <a:t>) — координатное и манипуляторное устройство, предназначенное для управления движением графических объектов на экране дисплея, широко применяемое в компьютерных играх и тренажерах.</a:t>
            </a:r>
          </a:p>
          <a:p>
            <a:pPr eaLnBrk="1" hangingPunct="1">
              <a:buFont typeface="Wingdings 2" pitchFamily="18" charset="2"/>
              <a:buNone/>
            </a:pPr>
            <a:endParaRPr lang="ru-RU" sz="2000" smtClean="0"/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    Разновидностью игровых джойстиков являются геймпады, выполненные в виде малогабаритных панелей, снабженных функциональными кнопками и переключателями.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-</a:t>
            </a:r>
          </a:p>
        </p:txBody>
      </p:sp>
      <p:pic>
        <p:nvPicPr>
          <p:cNvPr id="50179" name="i-main-pic" descr="Картинка 35 из 9669">
            <a:hlinkClick r:id="rId2"/>
          </p:cNvPr>
          <p:cNvPicPr>
            <a:picLocks noGrp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4165600"/>
            <a:ext cx="4038600" cy="2692400"/>
          </a:xfrm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1052513"/>
            <a:ext cx="26638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PEGAS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3357563"/>
            <a:ext cx="18002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9" descr="G08017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357563"/>
            <a:ext cx="1443037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3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7" grpId="0"/>
      <p:bldP spid="501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AutoShape 34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08962" cy="639762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algn="ctr"/>
            <a:r>
              <a:rPr lang="ru-RU" sz="3000" b="1" smtClean="0"/>
              <a:t>Продукты информационного производства</a:t>
            </a:r>
          </a:p>
        </p:txBody>
      </p:sp>
      <p:sp>
        <p:nvSpPr>
          <p:cNvPr id="51204" name="WordArt 15"/>
          <p:cNvSpPr>
            <a:spLocks noChangeArrowheads="1" noChangeShapeType="1" noTextEdit="1"/>
          </p:cNvSpPr>
          <p:nvPr/>
        </p:nvSpPr>
        <p:spPr bwMode="auto">
          <a:xfrm rot="341266">
            <a:off x="1052513" y="5805488"/>
            <a:ext cx="4395787" cy="696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Компьютерные</a:t>
            </a:r>
          </a:p>
        </p:txBody>
      </p:sp>
      <p:sp>
        <p:nvSpPr>
          <p:cNvPr id="51206" name="WordArt 15"/>
          <p:cNvSpPr>
            <a:spLocks noChangeArrowheads="1" noChangeShapeType="1" noTextEdit="1"/>
          </p:cNvSpPr>
          <p:nvPr/>
        </p:nvSpPr>
        <p:spPr bwMode="auto">
          <a:xfrm rot="341266">
            <a:off x="5508625" y="6237288"/>
            <a:ext cx="2309813" cy="334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данных</a:t>
            </a:r>
          </a:p>
        </p:txBody>
      </p:sp>
      <p:pic>
        <p:nvPicPr>
          <p:cNvPr id="51208" name="Picture 9" descr="business englis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1412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0" name="Picture 16" descr="экономика и прав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196975"/>
            <a:ext cx="5976938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3" name="Picture 19" descr="ВУЗ Информати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0613" y="981075"/>
            <a:ext cx="1703387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5" name="Picture 21" descr="Информатика ВУЗ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52738"/>
            <a:ext cx="14446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47" name="Picture 23" descr="librar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4575" y="3573463"/>
            <a:ext cx="17494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14" descr="G08017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78738" y="4868863"/>
            <a:ext cx="1465262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WordArt 15"/>
          <p:cNvSpPr>
            <a:spLocks noChangeArrowheads="1" noChangeShapeType="1" noTextEdit="1"/>
          </p:cNvSpPr>
          <p:nvPr/>
        </p:nvSpPr>
        <p:spPr bwMode="auto">
          <a:xfrm rot="341266">
            <a:off x="5435600" y="5661025"/>
            <a:ext cx="2309813" cy="334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базы</a:t>
            </a:r>
          </a:p>
        </p:txBody>
      </p:sp>
      <p:pic>
        <p:nvPicPr>
          <p:cNvPr id="51209" name="Picture 60" descr="1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797425"/>
            <a:ext cx="14033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27" descr="COMP04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2225" y="4005263"/>
            <a:ext cx="129540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1" grpId="0"/>
      <p:bldP spid="51204" grpId="0" animBg="1"/>
      <p:bldP spid="51206" grpId="0" animBg="1"/>
      <p:bldP spid="5120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2"/>
          <p:cNvSpPr>
            <a:spLocks noChangeShapeType="1"/>
          </p:cNvSpPr>
          <p:nvPr/>
        </p:nvSpPr>
        <p:spPr bwMode="auto">
          <a:xfrm flipV="1">
            <a:off x="4067175" y="1484313"/>
            <a:ext cx="2665413" cy="144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357" name="AutoShape 3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6804025" y="1484313"/>
            <a:ext cx="1296988" cy="1368425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58" name="AutoShape 4"/>
          <p:cNvSpPr>
            <a:spLocks noChangeArrowheads="1"/>
          </p:cNvSpPr>
          <p:nvPr/>
        </p:nvSpPr>
        <p:spPr bwMode="auto">
          <a:xfrm>
            <a:off x="4140200" y="1989138"/>
            <a:ext cx="2520950" cy="720725"/>
          </a:xfrm>
          <a:prstGeom prst="ribbon2">
            <a:avLst>
              <a:gd name="adj1" fmla="val 125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99"/>
              </a:solidFill>
            </a:endParaRPr>
          </a:p>
        </p:txBody>
      </p:sp>
      <p:sp>
        <p:nvSpPr>
          <p:cNvPr id="56359" name="AutoShape 5"/>
          <p:cNvSpPr>
            <a:spLocks noChangeArrowheads="1"/>
          </p:cNvSpPr>
          <p:nvPr/>
        </p:nvSpPr>
        <p:spPr bwMode="auto">
          <a:xfrm>
            <a:off x="3203575" y="2205038"/>
            <a:ext cx="863600" cy="1152525"/>
          </a:xfrm>
          <a:prstGeom prst="flowChartMultidocument">
            <a:avLst/>
          </a:prstGeom>
          <a:solidFill>
            <a:srgbClr val="00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FF00"/>
              </a:solidFill>
            </a:endParaRPr>
          </a:p>
        </p:txBody>
      </p:sp>
      <p:sp>
        <p:nvSpPr>
          <p:cNvPr id="56360" name="Line 6"/>
          <p:cNvSpPr>
            <a:spLocks noChangeShapeType="1"/>
          </p:cNvSpPr>
          <p:nvPr/>
        </p:nvSpPr>
        <p:spPr bwMode="auto">
          <a:xfrm flipV="1">
            <a:off x="4859338" y="1700213"/>
            <a:ext cx="1511300" cy="71437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6361" name="AutoShape 7"/>
          <p:cNvSpPr>
            <a:spLocks noChangeArrowheads="1"/>
          </p:cNvSpPr>
          <p:nvPr/>
        </p:nvSpPr>
        <p:spPr bwMode="auto">
          <a:xfrm>
            <a:off x="2987675" y="1268413"/>
            <a:ext cx="863600" cy="72072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28" name="AutoShape 8"/>
          <p:cNvSpPr>
            <a:spLocks noChangeArrowheads="1"/>
          </p:cNvSpPr>
          <p:nvPr/>
        </p:nvSpPr>
        <p:spPr bwMode="auto">
          <a:xfrm>
            <a:off x="4572000" y="4365625"/>
            <a:ext cx="1223963" cy="431800"/>
          </a:xfrm>
          <a:prstGeom prst="rightArrow">
            <a:avLst>
              <a:gd name="adj1" fmla="val 50000"/>
              <a:gd name="adj2" fmla="val 708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sx="125000" sy="125000" algn="b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6363" name="AutoShape 9"/>
          <p:cNvSpPr>
            <a:spLocks noChangeArrowheads="1"/>
          </p:cNvSpPr>
          <p:nvPr/>
        </p:nvSpPr>
        <p:spPr bwMode="auto">
          <a:xfrm>
            <a:off x="1835150" y="5734050"/>
            <a:ext cx="936625" cy="935038"/>
          </a:xfrm>
          <a:prstGeom prst="flowChartMerge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Front">
              <a:rot lat="20099960" lon="20099960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graphicFrame>
        <p:nvGraphicFramePr>
          <p:cNvPr id="56330" name="Diagram 10"/>
          <p:cNvGraphicFramePr>
            <a:graphicFrameLocks/>
          </p:cNvGraphicFramePr>
          <p:nvPr>
            <p:ph sz="half" idx="4294967295"/>
          </p:nvPr>
        </p:nvGraphicFramePr>
        <p:xfrm>
          <a:off x="250825" y="2852738"/>
          <a:ext cx="4038600" cy="4525962"/>
        </p:xfrm>
        <a:graphic>
          <a:graphicData uri="http://schemas.openxmlformats.org/drawingml/2006/compatibility">
            <com:legacyDrawing xmlns:com="http://schemas.openxmlformats.org/drawingml/2006/compatibility" spid="_x0000_s56330"/>
          </a:graphicData>
        </a:graphic>
      </p:graphicFrame>
      <p:graphicFrame>
        <p:nvGraphicFramePr>
          <p:cNvPr id="56339" name="Organization Chart 19"/>
          <p:cNvGraphicFramePr>
            <a:graphicFrameLocks/>
          </p:cNvGraphicFramePr>
          <p:nvPr>
            <p:ph sz="half" idx="4294967295"/>
          </p:nvPr>
        </p:nvGraphicFramePr>
        <p:xfrm>
          <a:off x="4211638" y="2997200"/>
          <a:ext cx="4676775" cy="3621088"/>
        </p:xfrm>
        <a:graphic>
          <a:graphicData uri="http://schemas.openxmlformats.org/drawingml/2006/compatibility">
            <com:legacyDrawing xmlns:com="http://schemas.openxmlformats.org/drawingml/2006/compatibility" spid="_x0000_s56339"/>
          </a:graphicData>
        </a:graphic>
      </p:graphicFrame>
      <p:sp>
        <p:nvSpPr>
          <p:cNvPr id="56364" name="AutoShape 28"/>
          <p:cNvSpPr>
            <a:spLocks noChangeArrowheads="1"/>
          </p:cNvSpPr>
          <p:nvPr/>
        </p:nvSpPr>
        <p:spPr bwMode="auto">
          <a:xfrm>
            <a:off x="4140200" y="2781300"/>
            <a:ext cx="1584325" cy="1438275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Front">
              <a:rot lat="20099962" lon="20099962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56365" name="AutoShape 29"/>
          <p:cNvSpPr>
            <a:spLocks noChangeArrowheads="1"/>
          </p:cNvSpPr>
          <p:nvPr/>
        </p:nvSpPr>
        <p:spPr bwMode="auto">
          <a:xfrm>
            <a:off x="323850" y="3284538"/>
            <a:ext cx="1008063" cy="1800225"/>
          </a:xfrm>
          <a:prstGeom prst="can">
            <a:avLst>
              <a:gd name="adj" fmla="val 4464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78" name="AutoShape 30"/>
          <p:cNvSpPr>
            <a:spLocks noChangeArrowheads="1"/>
          </p:cNvSpPr>
          <p:nvPr/>
        </p:nvSpPr>
        <p:spPr bwMode="auto">
          <a:xfrm>
            <a:off x="2555875" y="3933825"/>
            <a:ext cx="1584325" cy="1368425"/>
          </a:xfrm>
          <a:custGeom>
            <a:avLst/>
            <a:gdLst>
              <a:gd name="T0" fmla="*/ 116207666 w 21600"/>
              <a:gd name="T1" fmla="*/ 43346953 h 21600"/>
              <a:gd name="T2" fmla="*/ 58103870 w 21600"/>
              <a:gd name="T3" fmla="*/ 86693842 h 21600"/>
              <a:gd name="T4" fmla="*/ 0 w 21600"/>
              <a:gd name="T5" fmla="*/ 43346953 h 21600"/>
              <a:gd name="T6" fmla="*/ 5810387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6367" name="AutoShape 31"/>
          <p:cNvSpPr>
            <a:spLocks noChangeArrowheads="1"/>
          </p:cNvSpPr>
          <p:nvPr/>
        </p:nvSpPr>
        <p:spPr bwMode="auto">
          <a:xfrm>
            <a:off x="2771775" y="3284538"/>
            <a:ext cx="1296988" cy="792162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368" name="AutoShape 32"/>
          <p:cNvSpPr>
            <a:spLocks noChangeArrowheads="1"/>
          </p:cNvSpPr>
          <p:nvPr/>
        </p:nvSpPr>
        <p:spPr bwMode="auto">
          <a:xfrm>
            <a:off x="8101013" y="1989138"/>
            <a:ext cx="863600" cy="7207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44065" name="Freeform 33"/>
          <p:cNvSpPr>
            <a:spLocks/>
          </p:cNvSpPr>
          <p:nvPr/>
        </p:nvSpPr>
        <p:spPr bwMode="auto">
          <a:xfrm>
            <a:off x="7596188" y="3141663"/>
            <a:ext cx="1200150" cy="1439862"/>
          </a:xfrm>
          <a:custGeom>
            <a:avLst/>
            <a:gdLst/>
            <a:ahLst/>
            <a:cxnLst>
              <a:cxn ang="0">
                <a:pos x="741" y="0"/>
              </a:cxn>
              <a:cxn ang="0">
                <a:pos x="197" y="181"/>
              </a:cxn>
              <a:cxn ang="0">
                <a:pos x="741" y="589"/>
              </a:cxn>
              <a:cxn ang="0">
                <a:pos x="106" y="771"/>
              </a:cxn>
              <a:cxn ang="0">
                <a:pos x="106" y="907"/>
              </a:cxn>
            </a:cxnLst>
            <a:rect l="0" t="0" r="r" b="b"/>
            <a:pathLst>
              <a:path w="756" h="907">
                <a:moveTo>
                  <a:pt x="741" y="0"/>
                </a:moveTo>
                <a:cubicBezTo>
                  <a:pt x="469" y="41"/>
                  <a:pt x="197" y="83"/>
                  <a:pt x="197" y="181"/>
                </a:cubicBezTo>
                <a:cubicBezTo>
                  <a:pt x="197" y="279"/>
                  <a:pt x="756" y="491"/>
                  <a:pt x="741" y="589"/>
                </a:cubicBezTo>
                <a:cubicBezTo>
                  <a:pt x="726" y="687"/>
                  <a:pt x="212" y="718"/>
                  <a:pt x="106" y="771"/>
                </a:cubicBezTo>
                <a:cubicBezTo>
                  <a:pt x="0" y="824"/>
                  <a:pt x="53" y="865"/>
                  <a:pt x="106" y="90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>
            <a:outerShdw dist="107763" dir="13500000" sx="125000" sy="125000" algn="b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370" name="AutoShape 34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549275"/>
            <a:ext cx="8713787" cy="719138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algn="ctr"/>
            <a:r>
              <a:rPr lang="ru-RU" sz="2500" smtClean="0"/>
              <a:t>С помощью прикладных программ и компьютерных инструментов на компьютере можно создавать довольно сложные объекты:</a:t>
            </a:r>
          </a:p>
        </p:txBody>
      </p:sp>
      <p:graphicFrame>
        <p:nvGraphicFramePr>
          <p:cNvPr id="56355" name="Object 35"/>
          <p:cNvGraphicFramePr>
            <a:graphicFrameLocks noChangeAspect="1"/>
          </p:cNvGraphicFramePr>
          <p:nvPr/>
        </p:nvGraphicFramePr>
        <p:xfrm>
          <a:off x="0" y="1268413"/>
          <a:ext cx="3132138" cy="1984375"/>
        </p:xfrm>
        <a:graphic>
          <a:graphicData uri="http://schemas.openxmlformats.org/presentationml/2006/ole">
            <p:oleObj spid="_x0000_s56355" name="Диаграмма" r:id="rId3" imgW="6096000" imgH="4067175" progId="">
              <p:embed followColorScheme="full"/>
            </p:oleObj>
          </a:graphicData>
        </a:graphic>
      </p:graphicFrame>
      <p:sp>
        <p:nvSpPr>
          <p:cNvPr id="56371" name="Text Box 36"/>
          <p:cNvSpPr txBox="1">
            <a:spLocks noChangeArrowheads="1"/>
          </p:cNvSpPr>
          <p:nvPr/>
        </p:nvSpPr>
        <p:spPr bwMode="auto">
          <a:xfrm>
            <a:off x="1835150" y="3429000"/>
            <a:ext cx="865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6372" name="Text Box 37"/>
          <p:cNvSpPr txBox="1">
            <a:spLocks noChangeArrowheads="1"/>
          </p:cNvSpPr>
          <p:nvPr/>
        </p:nvSpPr>
        <p:spPr bwMode="auto">
          <a:xfrm>
            <a:off x="1692275" y="3429000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Поставщик</a:t>
            </a:r>
          </a:p>
        </p:txBody>
      </p:sp>
      <p:sp>
        <p:nvSpPr>
          <p:cNvPr id="56373" name="Text Box 38"/>
          <p:cNvSpPr txBox="1">
            <a:spLocks noChangeArrowheads="1"/>
          </p:cNvSpPr>
          <p:nvPr/>
        </p:nvSpPr>
        <p:spPr bwMode="auto">
          <a:xfrm>
            <a:off x="1763713" y="4941888"/>
            <a:ext cx="107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Продавец</a:t>
            </a:r>
          </a:p>
        </p:txBody>
      </p:sp>
      <p:sp>
        <p:nvSpPr>
          <p:cNvPr id="56374" name="Text Box 40"/>
          <p:cNvSpPr txBox="1">
            <a:spLocks noChangeArrowheads="1"/>
          </p:cNvSpPr>
          <p:nvPr/>
        </p:nvSpPr>
        <p:spPr bwMode="auto">
          <a:xfrm>
            <a:off x="395288" y="5661025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Клиент 1</a:t>
            </a:r>
          </a:p>
        </p:txBody>
      </p:sp>
      <p:sp>
        <p:nvSpPr>
          <p:cNvPr id="56375" name="Text Box 41"/>
          <p:cNvSpPr txBox="1">
            <a:spLocks noChangeArrowheads="1"/>
          </p:cNvSpPr>
          <p:nvPr/>
        </p:nvSpPr>
        <p:spPr bwMode="auto">
          <a:xfrm>
            <a:off x="3059113" y="5734050"/>
            <a:ext cx="1079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/>
              <a:t>Клиент 2</a:t>
            </a:r>
          </a:p>
        </p:txBody>
      </p:sp>
      <p:pic>
        <p:nvPicPr>
          <p:cNvPr id="56376" name="Picture 14" descr="IDS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3860800"/>
            <a:ext cx="122396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7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4"/>
          <p:cNvSpPr>
            <a:spLocks noChangeArrowheads="1"/>
          </p:cNvSpPr>
          <p:nvPr/>
        </p:nvSpPr>
        <p:spPr bwMode="auto">
          <a:xfrm>
            <a:off x="468313" y="0"/>
            <a:ext cx="8496300" cy="63976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rIns="0" bIns="0" anchor="b"/>
          <a:lstStyle/>
          <a:p>
            <a:pPr algn="ctr" eaLnBrk="0" hangingPunct="0"/>
            <a:r>
              <a:rPr lang="ru-RU" sz="3300">
                <a:solidFill>
                  <a:schemeClr val="tx2"/>
                </a:solidFill>
                <a:latin typeface="Calibri" pitchFamily="34" charset="0"/>
              </a:rPr>
              <a:t>Продукты информационного производства</a:t>
            </a:r>
          </a:p>
        </p:txBody>
      </p:sp>
      <p:pic>
        <p:nvPicPr>
          <p:cNvPr id="73731" name="Picture 3" descr="kab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561657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ИВТ 7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238500"/>
            <a:ext cx="5127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620713"/>
            <a:ext cx="3059113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119563"/>
            <a:ext cx="3671887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COMPAC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292600"/>
            <a:ext cx="187325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8" descr="BSNSS0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79388" y="2852738"/>
            <a:ext cx="16192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4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4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179388" y="333375"/>
            <a:ext cx="7200900" cy="719138"/>
          </a:xfrm>
        </p:spPr>
        <p:txBody>
          <a:bodyPr/>
          <a:lstStyle/>
          <a:p>
            <a:pPr algn="ctr"/>
            <a:r>
              <a:rPr lang="ru-RU" sz="3000" smtClean="0"/>
              <a:t>Компьютерные базы данных – продукты информационного производства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563" y="836613"/>
            <a:ext cx="24844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2708275"/>
            <a:ext cx="2555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4724400"/>
            <a:ext cx="2895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0" descr="эмблема IDS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52513"/>
            <a:ext cx="12525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4" descr="IDS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4750" y="0"/>
            <a:ext cx="122396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16" descr="скла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1052513"/>
            <a:ext cx="3340100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1" name="Picture 17" descr="недвижимость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2565400"/>
            <a:ext cx="3313112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3" name="Picture 19" descr="domik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03350" y="1206500"/>
            <a:ext cx="18002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7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9388" y="4652963"/>
            <a:ext cx="2952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48038" y="2565400"/>
            <a:ext cx="3313112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9" name="Picture 2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67400" y="4652963"/>
            <a:ext cx="32766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70" name="Picture 26" descr="PRPHL03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87900" y="4868863"/>
            <a:ext cx="1371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Picture 11" descr="comp2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11413" y="3573463"/>
            <a:ext cx="12969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179388" y="836613"/>
            <a:ext cx="8964612" cy="2808287"/>
          </a:xfrm>
        </p:spPr>
        <p:txBody>
          <a:bodyPr/>
          <a:lstStyle/>
          <a:p>
            <a:pPr algn="ctr"/>
            <a:r>
              <a:rPr lang="ru-RU" sz="2200" smtClean="0">
                <a:solidFill>
                  <a:schemeClr val="tx1"/>
                </a:solidFill>
                <a:latin typeface="Constantia" pitchFamily="18" charset="0"/>
              </a:rPr>
              <a:t>Мы будем квалифицировать </a:t>
            </a:r>
            <a:r>
              <a:rPr lang="ru-RU" sz="2200" b="1" i="1" smtClean="0">
                <a:solidFill>
                  <a:srgbClr val="FF0000"/>
                </a:solidFill>
                <a:latin typeface="Constantia" pitchFamily="18" charset="0"/>
              </a:rPr>
              <a:t>компьютер</a:t>
            </a:r>
            <a:r>
              <a:rPr lang="ru-RU" sz="2200" smtClean="0">
                <a:solidFill>
                  <a:schemeClr val="tx1"/>
                </a:solidFill>
                <a:latin typeface="Constantia" pitchFamily="18" charset="0"/>
              </a:rPr>
              <a:t> как многофункциональный </a:t>
            </a:r>
            <a:r>
              <a:rPr lang="ru-RU" sz="2200" b="1" i="1" smtClean="0">
                <a:solidFill>
                  <a:srgbClr val="FF0000"/>
                </a:solidFill>
                <a:latin typeface="Constantia" pitchFamily="18" charset="0"/>
              </a:rPr>
              <a:t>инструмент-исполнитель</a:t>
            </a:r>
            <a:r>
              <a:rPr lang="ru-RU" sz="2200" smtClean="0">
                <a:solidFill>
                  <a:schemeClr val="tx1"/>
                </a:solidFill>
                <a:latin typeface="Constantia" pitchFamily="18" charset="0"/>
              </a:rPr>
              <a:t>, электронно-вычислительную систему, которая позволяет максимально упростить, облегчить и автоматизировать сам процесс исследования, сбора, анализа, хранения, преобразования в удобном для пользователя виде и передачи всем, кому следует данных – сведений об объектах, процессах, или явлениях окружающего мира с целью принятия на основе детального анализа этих данных управленческого решения, которое поможет наилучшим образом приспособиться к условиям окружающей нас среды.</a:t>
            </a:r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0" y="3860800"/>
            <a:ext cx="7740650" cy="3213100"/>
          </a:xfrm>
        </p:spPr>
        <p:txBody>
          <a:bodyPr/>
          <a:lstStyle/>
          <a:p>
            <a:r>
              <a:rPr lang="ru-RU" sz="2200" b="1" i="1" smtClean="0">
                <a:solidFill>
                  <a:srgbClr val="FF0000"/>
                </a:solidFill>
              </a:rPr>
              <a:t>Информационные технологии</a:t>
            </a:r>
            <a:r>
              <a:rPr lang="ru-RU" sz="2200" smtClean="0"/>
              <a:t> - это процесс, использующий совокупность средств и методов обработки и передачи первичной информации для получения  качественного информационного продукта, подразумевающий использование в этих целях </a:t>
            </a:r>
            <a:r>
              <a:rPr lang="ru-RU" sz="2200" b="1" i="1" smtClean="0">
                <a:solidFill>
                  <a:srgbClr val="FF0000"/>
                </a:solidFill>
              </a:rPr>
              <a:t>компьютерных инструментов</a:t>
            </a:r>
            <a:r>
              <a:rPr lang="ru-RU" sz="2200" smtClean="0"/>
              <a:t>. По информацион-       ной технологии происходит производство </a:t>
            </a:r>
          </a:p>
          <a:p>
            <a:pPr>
              <a:buFont typeface="Wingdings 2" pitchFamily="18" charset="2"/>
              <a:buNone/>
            </a:pPr>
            <a:r>
              <a:rPr lang="ru-RU" sz="2200" b="1" i="1" smtClean="0">
                <a:solidFill>
                  <a:srgbClr val="FF0000"/>
                </a:solidFill>
              </a:rPr>
              <a:t>    информационного продукта</a:t>
            </a:r>
            <a:r>
              <a:rPr lang="ru-RU" sz="2200" i="1" smtClean="0">
                <a:solidFill>
                  <a:srgbClr val="FF0000"/>
                </a:solidFill>
              </a:rPr>
              <a:t>.</a:t>
            </a:r>
            <a:endParaRPr lang="ru-RU" sz="2200" smtClean="0">
              <a:solidFill>
                <a:srgbClr val="FF0000"/>
              </a:solidFill>
            </a:endParaRPr>
          </a:p>
        </p:txBody>
      </p:sp>
      <p:pic>
        <p:nvPicPr>
          <p:cNvPr id="52230" name="Picture 6" descr="G0801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3644900"/>
            <a:ext cx="1503362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1" descr="comp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4652963"/>
            <a:ext cx="176371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70" name="Picture 26" descr="PRPHL0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5949950"/>
            <a:ext cx="13716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9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9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5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7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6349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>
          <a:xfrm>
            <a:off x="-612775" y="549275"/>
            <a:ext cx="8229600" cy="719138"/>
          </a:xfrm>
        </p:spPr>
        <p:txBody>
          <a:bodyPr/>
          <a:lstStyle/>
          <a:p>
            <a:pPr algn="ctr"/>
            <a:r>
              <a:rPr lang="ru-RU" sz="4600" smtClean="0">
                <a:solidFill>
                  <a:schemeClr val="accent1"/>
                </a:solidFill>
              </a:rPr>
              <a:t>Компьютерные сети</a:t>
            </a:r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>
          <a:xfrm>
            <a:off x="0" y="1268413"/>
            <a:ext cx="8229600" cy="4389437"/>
          </a:xfrm>
        </p:spPr>
        <p:txBody>
          <a:bodyPr/>
          <a:lstStyle/>
          <a:p>
            <a:pPr algn="ctr"/>
            <a:r>
              <a:rPr lang="ru-RU" smtClean="0"/>
              <a:t>В </a:t>
            </a:r>
            <a:r>
              <a:rPr lang="ru-RU" sz="2000" smtClean="0"/>
              <a:t>наши дни, когда потоки информации нарастают лавинообразно, ресурсов одного компьютера для решения многочисленных и разнообразных по сложности задач становится недостаточно. Вот почему все большее распространение получают компьютерные сети, в которых множество персональных компьютеров связаны между собой.</a:t>
            </a:r>
          </a:p>
        </p:txBody>
      </p:sp>
      <p:pic>
        <p:nvPicPr>
          <p:cNvPr id="57347" name="Picture 4" descr="NETWO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716338"/>
            <a:ext cx="33845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243263"/>
            <a:ext cx="5184775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WordArt 9"/>
          <p:cNvSpPr>
            <a:spLocks noChangeArrowheads="1" noChangeShapeType="1" noTextEdit="1"/>
          </p:cNvSpPr>
          <p:nvPr/>
        </p:nvSpPr>
        <p:spPr bwMode="auto">
          <a:xfrm>
            <a:off x="323850" y="6092825"/>
            <a:ext cx="849630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Объединение компьютеров в ЛВС</a:t>
            </a:r>
          </a:p>
        </p:txBody>
      </p:sp>
      <p:pic>
        <p:nvPicPr>
          <p:cNvPr id="57353" name="Picture 9" descr="NETWORK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9563" y="111125"/>
            <a:ext cx="2484437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0" descr="G08017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7988" y="1844675"/>
            <a:ext cx="8826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2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25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2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25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" grpId="0"/>
      <p:bldP spid="57346" grpId="0" build="p"/>
      <p:bldP spid="573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/>
          </p:cNvSpPr>
          <p:nvPr>
            <p:ph type="body" idx="1"/>
          </p:nvPr>
        </p:nvSpPr>
        <p:spPr>
          <a:xfrm>
            <a:off x="0" y="836613"/>
            <a:ext cx="9144000" cy="58324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100" smtClean="0"/>
              <a:t>Итак, мы выяснили, что </a:t>
            </a:r>
            <a:r>
              <a:rPr lang="ru-RU" sz="2100" b="1" i="1" smtClean="0">
                <a:solidFill>
                  <a:srgbClr val="FF0000"/>
                </a:solidFill>
              </a:rPr>
              <a:t>компьютер</a:t>
            </a:r>
            <a:r>
              <a:rPr lang="ru-RU" sz="2100" smtClean="0"/>
              <a:t> является </a:t>
            </a:r>
            <a:r>
              <a:rPr lang="ru-RU" sz="2100" b="1" i="1" smtClean="0">
                <a:solidFill>
                  <a:srgbClr val="FF0000"/>
                </a:solidFill>
              </a:rPr>
              <a:t>инструментом-исполнителем</a:t>
            </a:r>
            <a:r>
              <a:rPr lang="ru-RU" sz="2100" smtClean="0"/>
              <a:t>, сложной электронно-вычислительной системой, которая позволяет грамотному, обученному, компетентному специалисту максимально облегчить, упростить и автоматизировать сам процесс сбора, анализа, обработки, хранения и передачи информации об объектах, процессах и явлениях окружающего нас мира с целью наилучшего к нему приспособления и принятия правильных управленческих решений. </a:t>
            </a:r>
          </a:p>
          <a:p>
            <a:pPr>
              <a:lnSpc>
                <a:spcPct val="80000"/>
              </a:lnSpc>
            </a:pPr>
            <a:r>
              <a:rPr lang="ru-RU" sz="2100" b="1" i="1" smtClean="0">
                <a:solidFill>
                  <a:srgbClr val="FF0000"/>
                </a:solidFill>
              </a:rPr>
              <a:t>Компьютер</a:t>
            </a:r>
            <a:r>
              <a:rPr lang="ru-RU" sz="2100" smtClean="0"/>
              <a:t> включает в себя комплекс </a:t>
            </a:r>
            <a:r>
              <a:rPr lang="ru-RU" sz="2100" b="1" i="1" smtClean="0">
                <a:solidFill>
                  <a:srgbClr val="FF0000"/>
                </a:solidFill>
              </a:rPr>
              <a:t>главных и периферийных</a:t>
            </a:r>
            <a:r>
              <a:rPr lang="ru-RU" sz="2100" smtClean="0"/>
              <a:t> приборов и устройств, которые совместно с человеком-оператором составляют систему «человек-машина». </a:t>
            </a:r>
          </a:p>
          <a:p>
            <a:pPr>
              <a:lnSpc>
                <a:spcPct val="80000"/>
              </a:lnSpc>
            </a:pPr>
            <a:r>
              <a:rPr lang="ru-RU" sz="2100" smtClean="0"/>
              <a:t>Современные </a:t>
            </a:r>
            <a:r>
              <a:rPr lang="ru-RU" sz="2100" b="1" i="1" smtClean="0">
                <a:solidFill>
                  <a:srgbClr val="FF0000"/>
                </a:solidFill>
              </a:rPr>
              <a:t>компьютеры многофункциональны</a:t>
            </a:r>
            <a:r>
              <a:rPr lang="ru-RU" sz="2100" smtClean="0"/>
              <a:t> и обладают значительными ресурса, необходимыми для обработки информации. Если же ресурсов одного персонального компьютера недостаточно – их можно объединять в локальные и глобальные компьютерные сети для выработки коллективного знания. И в этой связи громадное значение приобретают средства компьютерной коммуникации. </a:t>
            </a:r>
          </a:p>
          <a:p>
            <a:pPr>
              <a:lnSpc>
                <a:spcPct val="80000"/>
              </a:lnSpc>
            </a:pPr>
            <a:r>
              <a:rPr lang="ru-RU" sz="2100" smtClean="0"/>
              <a:t>Неоценимую помощь людям в ходе сбора, переработки, системного анализа и передачи (обмена) информации оказывают локальные и глобальные </a:t>
            </a:r>
            <a:r>
              <a:rPr lang="ru-RU" sz="2100" b="1" i="1" smtClean="0">
                <a:solidFill>
                  <a:srgbClr val="FF0000"/>
                </a:solidFill>
              </a:rPr>
              <a:t>компьютерные сети</a:t>
            </a:r>
            <a:r>
              <a:rPr lang="ru-RU" sz="2100" smtClean="0"/>
              <a:t>, появление которых ознаменовало новую эру в истории развития компьютерных телекоммуникаций.</a:t>
            </a:r>
          </a:p>
        </p:txBody>
      </p:sp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2195513" y="260350"/>
            <a:ext cx="489585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Заключение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3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  <p:bldP spid="358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/>
          </p:cNvSpPr>
          <p:nvPr>
            <p:ph type="body" idx="1"/>
          </p:nvPr>
        </p:nvSpPr>
        <p:spPr>
          <a:xfrm>
            <a:off x="457200" y="260350"/>
            <a:ext cx="8435975" cy="62642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smtClean="0"/>
              <a:t>Недалек тот день, когда технические новинки </a:t>
            </a:r>
            <a:r>
              <a:rPr lang="ru-RU" sz="2000" b="1" i="1" smtClean="0">
                <a:solidFill>
                  <a:srgbClr val="FF0000"/>
                </a:solidFill>
              </a:rPr>
              <a:t>информационных технологий</a:t>
            </a:r>
            <a:r>
              <a:rPr lang="ru-RU" sz="2000" smtClean="0"/>
              <a:t> целиком из­менят наш привычный образ жизни и многие отрасли заработают совершенно по-новому. К этим новинкам не следует относиться как к сказочному чуду. Их победа неизбежна, она постепенно подготавливается уже сегодня. </a:t>
            </a:r>
            <a:r>
              <a:rPr lang="ru-RU" sz="2000" b="1" i="1" smtClean="0">
                <a:solidFill>
                  <a:srgbClr val="FF0000"/>
                </a:solidFill>
              </a:rPr>
              <a:t>Компьютерная технология</a:t>
            </a:r>
            <a:r>
              <a:rPr lang="ru-RU" sz="2000" smtClean="0"/>
              <a:t> рано или поздно объединит в одну систему все, что на работе и в доме втыкается в розетку. Вся домашняя электроника и бытовые электроприборы превратятся в периферийные устройства компью­тера. Кофейник сварит кофе по приказу компьютера, а дверь будет открыта тому, у кого есть карточка-пропуск или известен пароль. Кофейник, дверной замок и многие другие привыч­ные нам вещи станут периферийными устройствами компьютера.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Все </a:t>
            </a:r>
            <a:r>
              <a:rPr lang="ru-RU" sz="2000" b="1" i="1" smtClean="0">
                <a:solidFill>
                  <a:srgbClr val="FF0000"/>
                </a:solidFill>
              </a:rPr>
              <a:t>средства информации</a:t>
            </a:r>
            <a:r>
              <a:rPr lang="ru-RU" sz="2000" smtClean="0"/>
              <a:t> и связи в доме объединяются компьютером в сложную систему мультимедиа, которая не только имеет доступ к любым банкам данных о произве­дениях музыки, искусства или видео, но и к неограниченным средствам связи и информации по волоконным кабелям связи, которые подведены к телекомпьютеру.</a:t>
            </a:r>
          </a:p>
          <a:p>
            <a:pPr>
              <a:lnSpc>
                <a:spcPct val="80000"/>
              </a:lnSpc>
            </a:pPr>
            <a:r>
              <a:rPr lang="ru-RU" sz="2000" smtClean="0"/>
              <a:t>Вот почему уже сейчас необходимо осваивать </a:t>
            </a:r>
            <a:r>
              <a:rPr lang="ru-RU" sz="2000" b="1" i="1" smtClean="0">
                <a:solidFill>
                  <a:srgbClr val="FF0000"/>
                </a:solidFill>
              </a:rPr>
              <a:t>компьютерные инструменты</a:t>
            </a:r>
            <a:r>
              <a:rPr lang="ru-RU" sz="2000" smtClean="0"/>
              <a:t>, средства вычислительной техники и новые компьютерные технологии для того, чтобы максимально эффективно приспособиться к условиям изменяющегося общества. которое находится на пути преобразования - к информационному.</a:t>
            </a:r>
          </a:p>
          <a:p>
            <a:pPr>
              <a:lnSpc>
                <a:spcPct val="80000"/>
              </a:lnSpc>
            </a:pPr>
            <a:endParaRPr lang="ru-RU" sz="2000" smtClean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9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4" name="WordArt 13"/>
          <p:cNvSpPr>
            <a:spLocks noChangeArrowheads="1" noChangeShapeType="1" noTextEdit="1"/>
          </p:cNvSpPr>
          <p:nvPr/>
        </p:nvSpPr>
        <p:spPr bwMode="auto">
          <a:xfrm rot="300786">
            <a:off x="2051050" y="260350"/>
            <a:ext cx="489585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/>
              </a:rPr>
              <a:t>Приложения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773238"/>
            <a:ext cx="4921250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AutoShape 34"/>
          <p:cNvSpPr>
            <a:spLocks noChangeArrowheads="1"/>
          </p:cNvSpPr>
          <p:nvPr/>
        </p:nvSpPr>
        <p:spPr bwMode="auto">
          <a:xfrm>
            <a:off x="395288" y="1196975"/>
            <a:ext cx="8496300" cy="63976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lIns="0" rIns="0" bIns="0" anchor="b"/>
          <a:lstStyle/>
          <a:p>
            <a:pPr algn="ctr" eaLnBrk="0" hangingPunct="0"/>
            <a:r>
              <a:rPr lang="ru-RU" sz="3300">
                <a:solidFill>
                  <a:schemeClr val="tx2"/>
                </a:solidFill>
                <a:latin typeface="Calibri" pitchFamily="34" charset="0"/>
              </a:rPr>
              <a:t>Приложение № 1. </a:t>
            </a:r>
          </a:p>
          <a:p>
            <a:pPr algn="ctr" eaLnBrk="0" hangingPunct="0"/>
            <a:r>
              <a:rPr lang="ru-RU" sz="3300" b="1">
                <a:solidFill>
                  <a:schemeClr val="tx2"/>
                </a:solidFill>
                <a:latin typeface="Calibri" pitchFamily="34" charset="0"/>
              </a:rPr>
              <a:t>Принципиальная схема строения ЭВМ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4" grpId="0" animBg="1"/>
      <p:bldP spid="522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914400" y="333375"/>
            <a:ext cx="8229600" cy="1143000"/>
          </a:xfrm>
        </p:spPr>
        <p:txBody>
          <a:bodyPr/>
          <a:lstStyle/>
          <a:p>
            <a:r>
              <a:rPr lang="ru-RU" sz="4600" smtClean="0"/>
              <a:t>Приложение № 2. Компьютер как инструмент-исполнитель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484313"/>
            <a:ext cx="74168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8" descr="BSNSS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908175" y="5229225"/>
            <a:ext cx="16192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6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6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/>
            <a:r>
              <a:rPr lang="ru-RU" sz="4000" smtClean="0"/>
              <a:t>Приложение № 3. Системный блок персонального компьютера</a:t>
            </a: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33463"/>
            <a:ext cx="8569325" cy="5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724400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pPr algn="ctr"/>
            <a:r>
              <a:rPr lang="ru-RU" sz="4600" smtClean="0"/>
              <a:t>Приложение № 4. </a:t>
            </a:r>
            <a:br>
              <a:rPr lang="ru-RU" sz="4600" smtClean="0"/>
            </a:br>
            <a:r>
              <a:rPr lang="ru-RU" sz="4600" smtClean="0"/>
              <a:t>Клавиатура печати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997200"/>
            <a:ext cx="324008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341438"/>
            <a:ext cx="4992687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37063"/>
            <a:ext cx="3744913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1268413"/>
            <a:ext cx="3024187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5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5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algn="ctr"/>
            <a:r>
              <a:rPr lang="ru-RU" sz="4000" smtClean="0"/>
              <a:t>Приложение № 5</a:t>
            </a:r>
            <a:br>
              <a:rPr lang="ru-RU" sz="4000" smtClean="0"/>
            </a:br>
            <a:r>
              <a:rPr lang="ru-RU" sz="4000" smtClean="0"/>
              <a:t>Классификация компьютеров</a:t>
            </a: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78486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4292600"/>
            <a:ext cx="53355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149725"/>
            <a:ext cx="40481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914400" y="0"/>
            <a:ext cx="6970713" cy="549275"/>
          </a:xfrm>
        </p:spPr>
        <p:txBody>
          <a:bodyPr/>
          <a:lstStyle/>
          <a:p>
            <a:pPr algn="ctr"/>
            <a:r>
              <a:rPr lang="ru-RU" sz="4600" smtClean="0"/>
              <a:t>Глоссарий: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765175"/>
            <a:ext cx="8110538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47700"/>
          </a:xfrm>
        </p:spPr>
        <p:txBody>
          <a:bodyPr/>
          <a:lstStyle/>
          <a:p>
            <a:pPr algn="ctr"/>
            <a:r>
              <a:rPr lang="ru-RU" sz="4600" smtClean="0"/>
              <a:t>Литература: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08050"/>
            <a:ext cx="407828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08050"/>
            <a:ext cx="434022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Содержимое 2"/>
          <p:cNvSpPr>
            <a:spLocks noGrp="1"/>
          </p:cNvSpPr>
          <p:nvPr>
            <p:ph idx="4294967295"/>
          </p:nvPr>
        </p:nvSpPr>
        <p:spPr>
          <a:xfrm>
            <a:off x="468313" y="4149725"/>
            <a:ext cx="8496300" cy="13843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b="1" i="1" smtClean="0">
                <a:solidFill>
                  <a:srgbClr val="FF0066"/>
                </a:solidFill>
                <a:latin typeface="Arial" charset="0"/>
              </a:rPr>
              <a:t>Аппаратное обеспечение компьютера (ПК)</a:t>
            </a:r>
            <a:r>
              <a:rPr lang="ru-RU" sz="2000" b="1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2000" b="1" smtClean="0">
                <a:latin typeface="Arial" charset="0"/>
              </a:rPr>
              <a:t>–</a:t>
            </a:r>
            <a:r>
              <a:rPr lang="ru-RU" sz="2000" b="1" smtClean="0"/>
              <a:t> это набор устройств (оборудования) для обработки информации. С точки зрения пользователя, </a:t>
            </a:r>
            <a:r>
              <a:rPr lang="ru-RU" sz="2400" b="1" i="1" smtClean="0">
                <a:solidFill>
                  <a:srgbClr val="0000FF"/>
                </a:solidFill>
              </a:rPr>
              <a:t>компьютер</a:t>
            </a:r>
            <a:r>
              <a:rPr lang="ru-RU" sz="2000" b="1" smtClean="0"/>
              <a:t> как инструмент для обработки информации должен эту информацию воспринимать, запоминать её, совершать над нею различные действия (</a:t>
            </a:r>
            <a:r>
              <a:rPr lang="ru-RU" sz="2000" b="1" i="1" smtClean="0">
                <a:solidFill>
                  <a:srgbClr val="0000FF"/>
                </a:solidFill>
              </a:rPr>
              <a:t>операции</a:t>
            </a:r>
            <a:r>
              <a:rPr lang="ru-RU" sz="2000" b="1" smtClean="0"/>
              <a:t>) и выдавать результаты своей работы – то есть, выполнять основные этапы обработки информации: ввод, хранение, преобразование, вывод</a:t>
            </a:r>
            <a:r>
              <a:rPr lang="ru-RU" sz="2000" smtClean="0"/>
              <a:t>. 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341438"/>
            <a:ext cx="3744913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484313"/>
            <a:ext cx="25923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SNSS0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700213"/>
            <a:ext cx="2447925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7"/>
          <p:cNvSpPr>
            <a:spLocks noChangeArrowheads="1" noChangeShapeType="1" noTextEdit="1"/>
          </p:cNvSpPr>
          <p:nvPr/>
        </p:nvSpPr>
        <p:spPr bwMode="auto">
          <a:xfrm>
            <a:off x="2627313" y="188913"/>
            <a:ext cx="3816350" cy="346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Раздел 1.</a:t>
            </a:r>
          </a:p>
        </p:txBody>
      </p:sp>
      <p:sp>
        <p:nvSpPr>
          <p:cNvPr id="31752" name="WordArt 8"/>
          <p:cNvSpPr>
            <a:spLocks noChangeArrowheads="1" noChangeShapeType="1" noTextEdit="1"/>
          </p:cNvSpPr>
          <p:nvPr/>
        </p:nvSpPr>
        <p:spPr bwMode="auto">
          <a:xfrm>
            <a:off x="539750" y="620713"/>
            <a:ext cx="813593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Аппаратное обеспечение компьютера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" grpId="0" animBg="1"/>
      <p:bldP spid="3175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395288" y="3429000"/>
            <a:ext cx="82804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Monotype Corsiva"/>
              </a:rPr>
              <a:t>КОНЕЦ</a:t>
            </a:r>
          </a:p>
        </p:txBody>
      </p:sp>
      <p:pic>
        <p:nvPicPr>
          <p:cNvPr id="53251" name="Picture 3" descr="PE01561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268538" y="260350"/>
            <a:ext cx="4175125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ompute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3850" y="615950"/>
            <a:ext cx="8312150" cy="6242050"/>
          </a:xfrm>
        </p:spPr>
      </p:pic>
      <p:pic>
        <p:nvPicPr>
          <p:cNvPr id="31749" name="Picture 5" descr="G01711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276475"/>
            <a:ext cx="10795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Rectangle 2"/>
          <p:cNvSpPr>
            <a:spLocks/>
          </p:cNvSpPr>
          <p:nvPr/>
        </p:nvSpPr>
        <p:spPr bwMode="auto">
          <a:xfrm>
            <a:off x="250825" y="260350"/>
            <a:ext cx="8229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/>
          <a:lstStyle/>
          <a:p>
            <a:pPr algn="ctr" eaLnBrk="0" hangingPunct="0"/>
            <a:r>
              <a:rPr lang="ru-RU" sz="2500" b="1">
                <a:solidFill>
                  <a:schemeClr val="tx2"/>
                </a:solidFill>
                <a:latin typeface="Calibri" pitchFamily="34" charset="0"/>
              </a:rPr>
              <a:t>Компьютерная техника и инструменты</a:t>
            </a:r>
          </a:p>
        </p:txBody>
      </p:sp>
      <p:pic>
        <p:nvPicPr>
          <p:cNvPr id="33796" name="Picture 7" descr="robocam_rotation_sx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2349500"/>
            <a:ext cx="12239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xfrm>
            <a:off x="395288" y="2708275"/>
            <a:ext cx="8497887" cy="43894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200" b="1" i="1" smtClean="0">
                <a:solidFill>
                  <a:srgbClr val="FF0000"/>
                </a:solidFill>
              </a:rPr>
              <a:t>Компьютер </a:t>
            </a:r>
            <a:r>
              <a:rPr lang="ru-RU" sz="2200" smtClean="0"/>
              <a:t>– это сложная, многофункциональная, электронно-вычислительная система. Все составные части ПК в своей базовой основе работают согласованно, шаг за шагом выполняя необходимые команды-инструкции оператора, который им управляет. Для выполнения этих задач компьютер использует различные устройства, которые и составляют то, что мы называем </a:t>
            </a:r>
            <a:r>
              <a:rPr lang="ru-RU" sz="2200" b="1" i="1" smtClean="0">
                <a:solidFill>
                  <a:srgbClr val="FF0000"/>
                </a:solidFill>
              </a:rPr>
              <a:t>аппаратным обеспечением</a:t>
            </a:r>
            <a:r>
              <a:rPr lang="ru-RU" sz="2200" smtClean="0"/>
              <a:t>.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Из всего многообразия компьютерных устройств можно вычленить минимальный базовый набор, без которого решение той, или иной задачи невозможно. Это: системный блок, монитор и клавиатура печати. Эти главные приборы составляют </a:t>
            </a:r>
            <a:r>
              <a:rPr lang="ru-RU" sz="2200" b="1" i="1" smtClean="0">
                <a:solidFill>
                  <a:srgbClr val="FF0000"/>
                </a:solidFill>
              </a:rPr>
              <a:t>базовый комплекс системы</a:t>
            </a:r>
            <a:r>
              <a:rPr lang="ru-RU" sz="2200" i="1" smtClean="0"/>
              <a:t> ПК</a:t>
            </a:r>
            <a:r>
              <a:rPr lang="ru-RU" sz="2200" smtClean="0"/>
              <a:t>. Все другие приборы: манипулятор мышь, принтер, сканер, колонки, и пр. – составляют </a:t>
            </a:r>
            <a:r>
              <a:rPr lang="ru-RU" sz="2200" b="1" smtClean="0">
                <a:solidFill>
                  <a:srgbClr val="FF0000"/>
                </a:solidFill>
              </a:rPr>
              <a:t>периферию </a:t>
            </a:r>
            <a:r>
              <a:rPr lang="ru-RU" sz="2200" smtClean="0"/>
              <a:t>ПК. </a:t>
            </a:r>
          </a:p>
        </p:txBody>
      </p:sp>
      <p:sp>
        <p:nvSpPr>
          <p:cNvPr id="75780" name="WordArt 4"/>
          <p:cNvSpPr>
            <a:spLocks noChangeArrowheads="1" noChangeShapeType="1" noTextEdit="1"/>
          </p:cNvSpPr>
          <p:nvPr/>
        </p:nvSpPr>
        <p:spPr bwMode="auto">
          <a:xfrm>
            <a:off x="755650" y="333375"/>
            <a:ext cx="7523163" cy="534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1.1. Общие сведения о системе ПК</a:t>
            </a:r>
          </a:p>
        </p:txBody>
      </p:sp>
      <p:pic>
        <p:nvPicPr>
          <p:cNvPr id="75781" name="i-main-pic" descr="Картинка 12 из 960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75" y="908050"/>
            <a:ext cx="331311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 descr="EMP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844675"/>
            <a:ext cx="121761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 descr="PRNT0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981075"/>
            <a:ext cx="18716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8" descr="G01710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692150"/>
            <a:ext cx="1392237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5" name="Picture 9" descr="G08017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908050"/>
            <a:ext cx="136842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6" name="Picture 10" descr="G080169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7625" y="1844675"/>
            <a:ext cx="1287463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1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  <p:bldP spid="757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>
          <a:xfrm>
            <a:off x="0" y="549275"/>
            <a:ext cx="8229600" cy="422275"/>
          </a:xfrm>
        </p:spPr>
        <p:txBody>
          <a:bodyPr/>
          <a:lstStyle/>
          <a:p>
            <a:pPr algn="ctr"/>
            <a:r>
              <a:rPr lang="ru-RU" sz="2600" b="1" smtClean="0">
                <a:solidFill>
                  <a:srgbClr val="FF0000"/>
                </a:solidFill>
              </a:rPr>
              <a:t>АО ПК, компьютерные инструменты</a:t>
            </a:r>
            <a:r>
              <a:rPr lang="ru-RU" sz="2600" smtClean="0"/>
              <a:t> применяются для производства </a:t>
            </a:r>
            <a:r>
              <a:rPr lang="ru-RU" sz="2600" b="1" i="1" smtClean="0">
                <a:solidFill>
                  <a:srgbClr val="FF0000"/>
                </a:solidFill>
              </a:rPr>
              <a:t>информационных продуктов</a:t>
            </a:r>
          </a:p>
        </p:txBody>
      </p:sp>
      <p:pic>
        <p:nvPicPr>
          <p:cNvPr id="32770" name="Picture 4" descr="технолог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96975"/>
            <a:ext cx="7056437" cy="548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9" descr="INTERNET magaz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575" y="1196975"/>
            <a:ext cx="18764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ИК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2852738"/>
            <a:ext cx="1835150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Информатика 8-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5825" y="4508500"/>
            <a:ext cx="190817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BSNSS0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2088" y="223838"/>
            <a:ext cx="1331912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COMPAC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9925" y="5840413"/>
            <a:ext cx="1081088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8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xfrm>
            <a:off x="250825" y="2133600"/>
            <a:ext cx="8580438" cy="4895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200" b="1" i="1" smtClean="0">
                <a:solidFill>
                  <a:srgbClr val="FF0000"/>
                </a:solidFill>
              </a:rPr>
              <a:t>Исполнитель</a:t>
            </a:r>
            <a:r>
              <a:rPr lang="ru-RU" sz="2200" smtClean="0"/>
              <a:t> – это устройство, машина, механизм, живое, или неживое существо, которое выполняет по определенным правилам составленный для него алгоритм. Так, </a:t>
            </a:r>
            <a:r>
              <a:rPr lang="ru-RU" sz="2200" i="1" smtClean="0"/>
              <a:t>транспортер</a:t>
            </a:r>
            <a:r>
              <a:rPr lang="ru-RU" sz="2200" smtClean="0"/>
              <a:t> доставляет грузы, </a:t>
            </a:r>
            <a:r>
              <a:rPr lang="ru-RU" sz="2200" i="1" smtClean="0"/>
              <a:t>стиральная машина</a:t>
            </a:r>
            <a:r>
              <a:rPr lang="ru-RU" sz="2200" smtClean="0"/>
              <a:t> – стирает белье, </a:t>
            </a:r>
            <a:r>
              <a:rPr lang="ru-RU" sz="2200" i="1" smtClean="0"/>
              <a:t>сторожевая собака</a:t>
            </a:r>
            <a:r>
              <a:rPr lang="ru-RU" sz="2200" smtClean="0"/>
              <a:t> - охраняет дом, а </a:t>
            </a:r>
            <a:r>
              <a:rPr lang="ru-RU" sz="2400" b="1" i="1" smtClean="0">
                <a:solidFill>
                  <a:srgbClr val="FF0000"/>
                </a:solidFill>
              </a:rPr>
              <a:t>компьютер</a:t>
            </a:r>
            <a:r>
              <a:rPr lang="ru-RU" sz="2200" i="1" smtClean="0"/>
              <a:t> </a:t>
            </a:r>
            <a:r>
              <a:rPr lang="ru-RU" sz="2200" smtClean="0"/>
              <a:t>- выполняет машинные команды.</a:t>
            </a:r>
          </a:p>
          <a:p>
            <a:pPr>
              <a:lnSpc>
                <a:spcPct val="80000"/>
              </a:lnSpc>
            </a:pPr>
            <a:r>
              <a:rPr lang="ru-RU" sz="2200" b="1" i="1" smtClean="0">
                <a:solidFill>
                  <a:srgbClr val="FF0000"/>
                </a:solidFill>
              </a:rPr>
              <a:t>Компьютер</a:t>
            </a:r>
            <a:r>
              <a:rPr lang="ru-RU" sz="2200" b="1" i="1" smtClean="0"/>
              <a:t> </a:t>
            </a:r>
            <a:r>
              <a:rPr lang="ru-RU" sz="2200" smtClean="0"/>
              <a:t>– ничто иное, как многофункциональный логический </a:t>
            </a:r>
            <a:r>
              <a:rPr lang="ru-RU" sz="2200" b="1" i="1" smtClean="0">
                <a:solidFill>
                  <a:srgbClr val="FF0000"/>
                </a:solidFill>
              </a:rPr>
              <a:t>инструмент-исполнитель</a:t>
            </a:r>
            <a:r>
              <a:rPr lang="ru-RU" sz="2200" smtClean="0"/>
              <a:t>, предназначенный для решения задач, под которые разработано соответствующее программное обеспечение (инструментарий) и есть необходимое оборудование (приборы, машины и механизмы). 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В ходе решения тех, или иных задач сам компьютер ничего не делает: он работает по  программе. </a:t>
            </a:r>
            <a:r>
              <a:rPr lang="ru-RU" sz="2200" b="1" i="1" smtClean="0">
                <a:solidFill>
                  <a:srgbClr val="FF0000"/>
                </a:solidFill>
              </a:rPr>
              <a:t>Программа</a:t>
            </a:r>
            <a:r>
              <a:rPr lang="ru-RU" sz="2200" smtClean="0"/>
              <a:t> – это набор инструкций и правил, описанных на понятном компьютеру машинном языке, выполнение которых обеспечивает решение поставленной задачи. </a:t>
            </a:r>
          </a:p>
        </p:txBody>
      </p:sp>
      <p:sp>
        <p:nvSpPr>
          <p:cNvPr id="76804" name="WordArt 4"/>
          <p:cNvSpPr>
            <a:spLocks noChangeArrowheads="1" noChangeShapeType="1" noTextEdit="1"/>
          </p:cNvSpPr>
          <p:nvPr/>
        </p:nvSpPr>
        <p:spPr bwMode="auto">
          <a:xfrm>
            <a:off x="755650" y="188913"/>
            <a:ext cx="7523163" cy="534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Урок 1.2. Компьютер как инструмент-исполнитель</a:t>
            </a:r>
          </a:p>
        </p:txBody>
      </p:sp>
      <p:pic>
        <p:nvPicPr>
          <p:cNvPr id="76805" name="Picture 5" descr="8647_16308_12143_3939_14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765175"/>
            <a:ext cx="15843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 descr="BSNSS0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58888" y="836613"/>
            <a:ext cx="1584325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 descr="COMP0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836613"/>
            <a:ext cx="1584325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9563" y="765175"/>
            <a:ext cx="14954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9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4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  <p:bldP spid="7680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2354</Words>
  <Application>Microsoft Office PowerPoint</Application>
  <PresentationFormat>Экран (4:3)</PresentationFormat>
  <Paragraphs>160</Paragraphs>
  <Slides>50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2" baseType="lpstr">
      <vt:lpstr>Arial</vt:lpstr>
      <vt:lpstr>Calibri</vt:lpstr>
      <vt:lpstr>Constantia</vt:lpstr>
      <vt:lpstr>Wingdings 2</vt:lpstr>
      <vt:lpstr>Tahoma</vt:lpstr>
      <vt:lpstr>Wingdings</vt:lpstr>
      <vt:lpstr>Times New Roman</vt:lpstr>
      <vt:lpstr>Поток</vt:lpstr>
      <vt:lpstr>Занавес</vt:lpstr>
      <vt:lpstr>Поток</vt:lpstr>
      <vt:lpstr>Занавес</vt:lpstr>
      <vt:lpstr>Диаграмма</vt:lpstr>
      <vt:lpstr>Слайд 1</vt:lpstr>
      <vt:lpstr>Слайд 2</vt:lpstr>
      <vt:lpstr>В эпоху развития технического прогресса перед человеком каждодневно возникает множество задач, порой – весьма сложных, для решения которых собственных знаний, времени, сил или средств бывает недостаточно. Требуется помощник, который берет на себя большую часть трудоемкой работы, связанной с анализом сведений об объектах и процессах в окружающем нас мире. И этот помощник – наш персональный компьютер.</vt:lpstr>
      <vt:lpstr>Мы будем квалифицировать компьютер как многофункциональный инструмент-исполнитель, электронно-вычислительную систему, которая позволяет максимально упростить, облегчить и автоматизировать сам процесс исследования, сбора, анализа, хранения, преобразования в удобном для пользователя виде и передачи всем, кому следует данных – сведений об объектах, процессах, или явлениях окружающего мира с целью принятия на основе детального анализа этих данных управленческого решения, которое поможет наилучшим образом приспособиться к условиям окружающей нас среды.</vt:lpstr>
      <vt:lpstr>Слайд 5</vt:lpstr>
      <vt:lpstr>Слайд 6</vt:lpstr>
      <vt:lpstr>Слайд 7</vt:lpstr>
      <vt:lpstr>АО ПК, компьютерные инструменты применяются для производства информационных продуктов</vt:lpstr>
      <vt:lpstr>Слайд 9</vt:lpstr>
      <vt:lpstr>Слайд 10</vt:lpstr>
      <vt:lpstr>Область применения компьютеров, вычислительной техники, инструментов и новых компьютерных технологий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Принципиальная схема ЖКД</vt:lpstr>
      <vt:lpstr>Слайд 23</vt:lpstr>
      <vt:lpstr>Назначение клавиш стандартной клавиатуры</vt:lpstr>
      <vt:lpstr>Слайд 25</vt:lpstr>
      <vt:lpstr>Слайд 26</vt:lpstr>
      <vt:lpstr>Слайд 27</vt:lpstr>
      <vt:lpstr>Слайд 28</vt:lpstr>
      <vt:lpstr>Слайд 29</vt:lpstr>
      <vt:lpstr>Слайд 30</vt:lpstr>
      <vt:lpstr>Принтер</vt:lpstr>
      <vt:lpstr>Слайд 32</vt:lpstr>
      <vt:lpstr>Модем</vt:lpstr>
      <vt:lpstr>Сканер</vt:lpstr>
      <vt:lpstr>Джойстик</vt:lpstr>
      <vt:lpstr>Продукты информационного производства</vt:lpstr>
      <vt:lpstr>С помощью прикладных программ и компьютерных инструментов на компьютере можно создавать довольно сложные объекты:</vt:lpstr>
      <vt:lpstr>Слайд 38</vt:lpstr>
      <vt:lpstr>Компьютерные базы данных – продукты информационного производства</vt:lpstr>
      <vt:lpstr>Компьютерные сети</vt:lpstr>
      <vt:lpstr>Слайд 41</vt:lpstr>
      <vt:lpstr>Слайд 42</vt:lpstr>
      <vt:lpstr>Слайд 43</vt:lpstr>
      <vt:lpstr>Приложение № 2. Компьютер как инструмент-исполнитель</vt:lpstr>
      <vt:lpstr>Приложение № 3. Системный блок персонального компьютера</vt:lpstr>
      <vt:lpstr>Приложение № 4.  Клавиатура печати</vt:lpstr>
      <vt:lpstr>Приложение № 5 Классификация компьютеров</vt:lpstr>
      <vt:lpstr>Глоссарий:</vt:lpstr>
      <vt:lpstr>Литература: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ПК как рабочий инструмент</dc:title>
  <dc:creator>USER</dc:creator>
  <cp:lastModifiedBy>Misha</cp:lastModifiedBy>
  <cp:revision>288</cp:revision>
  <dcterms:created xsi:type="dcterms:W3CDTF">2011-04-11T17:35:15Z</dcterms:created>
  <dcterms:modified xsi:type="dcterms:W3CDTF">2013-03-10T18:00:29Z</dcterms:modified>
</cp:coreProperties>
</file>